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  <p:sldId id="266" r:id="rId12"/>
    <p:sldId id="269" r:id="rId13"/>
    <p:sldId id="268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77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16C06-4200-4172-9C4C-DA2803B1D121}" type="datetimeFigureOut">
              <a:rPr lang="en-US" smtClean="0"/>
              <a:pPr/>
              <a:t>3/9/2016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E46F1-F70F-43FA-8BEE-211A447050E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1ACE269-9016-4832-9F9F-5347B122B8C0}" type="datetimeFigureOut">
              <a:rPr lang="en-US" smtClean="0"/>
              <a:pPr/>
              <a:t>3/9/2016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B6D0D3-9865-4F22-AAE4-ECEE06C750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E269-9016-4832-9F9F-5347B122B8C0}" type="datetimeFigureOut">
              <a:rPr lang="en-US" smtClean="0"/>
              <a:pPr/>
              <a:t>3/9/2016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6D0D3-9865-4F22-AAE4-ECEE06C750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1ACE269-9016-4832-9F9F-5347B122B8C0}" type="datetimeFigureOut">
              <a:rPr lang="en-US" smtClean="0"/>
              <a:pPr/>
              <a:t>3/9/2016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CB6D0D3-9865-4F22-AAE4-ECEE06C750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E269-9016-4832-9F9F-5347B122B8C0}" type="datetimeFigureOut">
              <a:rPr lang="en-US" smtClean="0"/>
              <a:pPr/>
              <a:t>3/9/2016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B6D0D3-9865-4F22-AAE4-ECEE06C7507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E269-9016-4832-9F9F-5347B122B8C0}" type="datetimeFigureOut">
              <a:rPr lang="en-US" smtClean="0"/>
              <a:pPr/>
              <a:t>3/9/2016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CB6D0D3-9865-4F22-AAE4-ECEE06C7507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ACE269-9016-4832-9F9F-5347B122B8C0}" type="datetimeFigureOut">
              <a:rPr lang="en-US" smtClean="0"/>
              <a:pPr/>
              <a:t>3/9/2016</a:t>
            </a:fld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B6D0D3-9865-4F22-AAE4-ECEE06C7507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1ACE269-9016-4832-9F9F-5347B122B8C0}" type="datetimeFigureOut">
              <a:rPr lang="en-US" smtClean="0"/>
              <a:pPr/>
              <a:t>3/9/2016</a:t>
            </a:fld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B6D0D3-9865-4F22-AAE4-ECEE06C7507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CA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E269-9016-4832-9F9F-5347B122B8C0}" type="datetimeFigureOut">
              <a:rPr lang="en-US" smtClean="0"/>
              <a:pPr/>
              <a:t>3/9/2016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B6D0D3-9865-4F22-AAE4-ECEE06C750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E269-9016-4832-9F9F-5347B122B8C0}" type="datetimeFigureOut">
              <a:rPr lang="en-US" smtClean="0"/>
              <a:pPr/>
              <a:t>3/9/2016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B6D0D3-9865-4F22-AAE4-ECEE06C75075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CE269-9016-4832-9F9F-5347B122B8C0}" type="datetimeFigureOut">
              <a:rPr lang="en-US" smtClean="0"/>
              <a:pPr/>
              <a:t>3/9/2016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B6D0D3-9865-4F22-AAE4-ECEE06C7507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1ACE269-9016-4832-9F9F-5347B122B8C0}" type="datetimeFigureOut">
              <a:rPr lang="en-US" smtClean="0"/>
              <a:pPr/>
              <a:t>3/9/2016</a:t>
            </a:fld>
            <a:endParaRPr lang="en-CA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CB6D0D3-9865-4F22-AAE4-ECEE06C75075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ACE269-9016-4832-9F9F-5347B122B8C0}" type="datetimeFigureOut">
              <a:rPr lang="en-US" smtClean="0"/>
              <a:pPr/>
              <a:t>3/9/2016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B6D0D3-9865-4F22-AAE4-ECEE06C7507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cbc.ca/dragonsden/pitches/rosterbo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8404" y="4038600"/>
            <a:ext cx="6477000" cy="1828800"/>
          </a:xfrm>
        </p:spPr>
        <p:txBody>
          <a:bodyPr/>
          <a:lstStyle/>
          <a:p>
            <a:r>
              <a:rPr lang="en-CA" b="1" dirty="0" smtClean="0"/>
              <a:t>Unit 2: Organizing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b="1" dirty="0" smtClean="0"/>
              <a:t>A MANAGEMENT FUNCTION</a:t>
            </a:r>
            <a:endParaRPr lang="en-C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Divisional Structures</a:t>
            </a:r>
            <a:endParaRPr lang="en-CA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285916" y="1500174"/>
            <a:ext cx="11715832" cy="6586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Horizontal/Flat Structures</a:t>
            </a:r>
            <a:endParaRPr lang="en-CA" b="1" dirty="0"/>
          </a:p>
        </p:txBody>
      </p:sp>
      <p:pic>
        <p:nvPicPr>
          <p:cNvPr id="1026" name="Picture 2" descr="http://www.i-study.co.uk/IBBusiness/Images%20and%20Illustrator/horizontalvsverticalstructures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00200"/>
            <a:ext cx="8429684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Team Structures</a:t>
            </a:r>
            <a:endParaRPr lang="en-CA" b="1" dirty="0"/>
          </a:p>
        </p:txBody>
      </p:sp>
      <p:pic>
        <p:nvPicPr>
          <p:cNvPr id="27650" name="Picture 2" descr="w0058-n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4034" y="1857364"/>
            <a:ext cx="8817122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Network Structures</a:t>
            </a:r>
            <a:endParaRPr lang="en-CA" b="1" dirty="0"/>
          </a:p>
        </p:txBody>
      </p:sp>
      <p:pic>
        <p:nvPicPr>
          <p:cNvPr id="26626" name="Picture 2" descr="w0059-nn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3331" y="1728408"/>
            <a:ext cx="8837825" cy="4772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643578"/>
            <a:ext cx="8153400" cy="990600"/>
          </a:xfrm>
        </p:spPr>
        <p:txBody>
          <a:bodyPr/>
          <a:lstStyle/>
          <a:p>
            <a:r>
              <a:rPr lang="en-CA" b="1" dirty="0" err="1" smtClean="0"/>
              <a:t>Boundaryless</a:t>
            </a:r>
            <a:r>
              <a:rPr lang="en-CA" b="1" dirty="0" smtClean="0"/>
              <a:t> Structure</a:t>
            </a:r>
            <a:endParaRPr lang="en-CA" b="1" dirty="0"/>
          </a:p>
        </p:txBody>
      </p:sp>
      <p:pic>
        <p:nvPicPr>
          <p:cNvPr id="28674" name="Picture 2" descr="http://image.slidesharecdn.com/what-managers-do-100329063550-phpapp02/95/what-managers-do-32-728.jpg?cb=126984458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32" y="-1928850"/>
            <a:ext cx="9144032" cy="74295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Boundaryless</a:t>
            </a:r>
            <a:r>
              <a:rPr lang="en-CA" dirty="0" smtClean="0"/>
              <a:t> Structure</a:t>
            </a:r>
            <a:endParaRPr lang="en-CA" dirty="0"/>
          </a:p>
        </p:txBody>
      </p:sp>
      <p:pic>
        <p:nvPicPr>
          <p:cNvPr id="29698" name="Picture 2" descr="http://ckom.com/sites/default/files/styles/article_lead_image/public/article/photos/Christopher%20Lake-%20BB%20paNOW-Logan%20family%20story-%20Dec.%2015,%202011.jpg?itok=sbQdXmNp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09765" y="1600200"/>
            <a:ext cx="6759420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Virtual Organization</a:t>
            </a:r>
            <a:endParaRPr lang="en-CA" dirty="0"/>
          </a:p>
        </p:txBody>
      </p:sp>
      <p:pic>
        <p:nvPicPr>
          <p:cNvPr id="1026" name="Picture 2" descr="http://s3.amazonaws.com/crunchbase_prod_assets/assets/images/resized/0001/6412/16412v4-max-250x250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628903"/>
            <a:ext cx="4786346" cy="49650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ueunion.org/images/org_anim_bf3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857628"/>
            <a:ext cx="6858048" cy="30003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Organizing: Key Terms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600200"/>
            <a:ext cx="8429684" cy="4495800"/>
          </a:xfrm>
        </p:spPr>
        <p:txBody>
          <a:bodyPr/>
          <a:lstStyle/>
          <a:p>
            <a:pPr lvl="0"/>
            <a:r>
              <a:rPr lang="en-CA" b="1" dirty="0" smtClean="0"/>
              <a:t>Organizing: </a:t>
            </a:r>
            <a:r>
              <a:rPr lang="en-CA" dirty="0" smtClean="0"/>
              <a:t>The process of arranging people and other resources to work together to accomplish a goal</a:t>
            </a:r>
          </a:p>
          <a:p>
            <a:pPr lvl="0"/>
            <a:r>
              <a:rPr lang="en-CA" b="1" dirty="0" smtClean="0"/>
              <a:t>Organization structure: </a:t>
            </a:r>
            <a:r>
              <a:rPr lang="en-CA" dirty="0" smtClean="0"/>
              <a:t>The system of tasks, workflows, reporting relationships, and communication channels that link together diverse individuals and groups</a:t>
            </a:r>
          </a:p>
          <a:p>
            <a:pPr lvl="0"/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Organizing: Key Terms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715436" cy="5043510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en-CA" sz="3200" b="1" dirty="0" smtClean="0"/>
              <a:t>Organization chart: </a:t>
            </a:r>
            <a:r>
              <a:rPr lang="en-CA" sz="3200" dirty="0" smtClean="0"/>
              <a:t>A diagram describing reporting relationships and the </a:t>
            </a:r>
            <a:r>
              <a:rPr lang="en-CA" sz="3200" b="1" dirty="0" smtClean="0"/>
              <a:t>formal</a:t>
            </a:r>
            <a:r>
              <a:rPr lang="en-CA" sz="3200" dirty="0" smtClean="0"/>
              <a:t>(official) arrangement of work positions within an organization and how the organization is </a:t>
            </a:r>
            <a:r>
              <a:rPr lang="en-CA" sz="3200" b="1" dirty="0" smtClean="0"/>
              <a:t>intended </a:t>
            </a:r>
            <a:r>
              <a:rPr lang="en-CA" sz="3200" dirty="0" smtClean="0"/>
              <a:t>to function.</a:t>
            </a:r>
            <a:endParaRPr lang="en-CA" sz="4400" dirty="0" smtClean="0"/>
          </a:p>
          <a:p>
            <a:pPr lvl="1" fontAlgn="base"/>
            <a:r>
              <a:rPr lang="en-CA" sz="2800" b="1" dirty="0" smtClean="0"/>
              <a:t>An organization chart identifies:</a:t>
            </a:r>
            <a:endParaRPr lang="en-CA" sz="4000" b="1" dirty="0" smtClean="0"/>
          </a:p>
          <a:p>
            <a:pPr lvl="2" fontAlgn="base"/>
            <a:r>
              <a:rPr lang="en-CA" sz="2400" dirty="0" smtClean="0"/>
              <a:t>The division of work</a:t>
            </a:r>
            <a:endParaRPr lang="en-CA" sz="3600" dirty="0" smtClean="0"/>
          </a:p>
          <a:p>
            <a:pPr lvl="2" fontAlgn="base"/>
            <a:r>
              <a:rPr lang="en-CA" sz="2400" dirty="0" smtClean="0"/>
              <a:t>Supervisory relationships</a:t>
            </a:r>
            <a:endParaRPr lang="en-CA" sz="3600" dirty="0" smtClean="0"/>
          </a:p>
          <a:p>
            <a:pPr lvl="2" fontAlgn="base"/>
            <a:r>
              <a:rPr lang="en-CA" sz="2400" dirty="0" smtClean="0"/>
              <a:t>Communication channels</a:t>
            </a:r>
            <a:endParaRPr lang="en-CA" sz="3600" dirty="0" smtClean="0"/>
          </a:p>
          <a:p>
            <a:pPr lvl="2" fontAlgn="base"/>
            <a:r>
              <a:rPr lang="en-CA" sz="2400" dirty="0" smtClean="0"/>
              <a:t>Major subunits</a:t>
            </a:r>
            <a:endParaRPr lang="en-CA" sz="3600" dirty="0" smtClean="0"/>
          </a:p>
          <a:p>
            <a:pPr lvl="2" fontAlgn="base"/>
            <a:r>
              <a:rPr lang="en-CA" sz="2400" dirty="0" smtClean="0"/>
              <a:t>Levels of management</a:t>
            </a:r>
            <a:endParaRPr lang="en-CA" sz="36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Formal vs. Informal Structures</a:t>
            </a:r>
            <a:endParaRPr lang="en-CA" dirty="0"/>
          </a:p>
        </p:txBody>
      </p:sp>
      <p:pic>
        <p:nvPicPr>
          <p:cNvPr id="15362" name="Picture 2" descr="https://www.edrawsoft.com/images/examples/organization-structure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0208" y="1785926"/>
            <a:ext cx="8933824" cy="4572032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 rot="18903396">
            <a:off x="598005" y="3207467"/>
            <a:ext cx="2982810" cy="3837805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/>
          <p:nvPr/>
        </p:nvSpPr>
        <p:spPr>
          <a:xfrm rot="21229142">
            <a:off x="3434570" y="1336737"/>
            <a:ext cx="2428022" cy="2888694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 rot="19152943">
            <a:off x="6355954" y="2872466"/>
            <a:ext cx="2352956" cy="4149497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 rot="20444311">
            <a:off x="3996322" y="2641620"/>
            <a:ext cx="2220525" cy="422797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 rot="16492852">
            <a:off x="2896462" y="2260587"/>
            <a:ext cx="1393586" cy="422797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Informal Structures</a:t>
            </a:r>
            <a:endParaRPr lang="en-CA" b="1" dirty="0"/>
          </a:p>
        </p:txBody>
      </p:sp>
      <p:sp>
        <p:nvSpPr>
          <p:cNvPr id="8" name="Text Placeholder 7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CA" dirty="0" smtClean="0"/>
              <a:t>Help people accomplish their work</a:t>
            </a:r>
          </a:p>
          <a:p>
            <a:pPr fontAlgn="base"/>
            <a:r>
              <a:rPr lang="en-CA" dirty="0" smtClean="0"/>
              <a:t>Gain access to interpersonal networks</a:t>
            </a:r>
          </a:p>
          <a:p>
            <a:pPr fontAlgn="base"/>
            <a:r>
              <a:rPr lang="en-CA" dirty="0" smtClean="0"/>
              <a:t>Informal learning</a:t>
            </a:r>
          </a:p>
          <a:p>
            <a:pPr fontAlgn="base"/>
            <a:r>
              <a:rPr lang="en-CA" dirty="0" smtClean="0"/>
              <a:t>Connect with people who can assist in task performance</a:t>
            </a:r>
          </a:p>
          <a:p>
            <a:pPr fontAlgn="base"/>
            <a:endParaRPr lang="en-CA" b="1" dirty="0" smtClean="0"/>
          </a:p>
          <a:p>
            <a:pPr lvl="1"/>
            <a:endParaRPr lang="en-CA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4129118" cy="3919558"/>
          </a:xfrm>
        </p:spPr>
        <p:txBody>
          <a:bodyPr>
            <a:normAutofit fontScale="85000" lnSpcReduction="20000"/>
          </a:bodyPr>
          <a:lstStyle/>
          <a:p>
            <a:pPr lvl="0" fontAlgn="base"/>
            <a:r>
              <a:rPr lang="en-CA" dirty="0" smtClean="0"/>
              <a:t>May work against best interests of organization as a whole</a:t>
            </a:r>
          </a:p>
          <a:p>
            <a:pPr lvl="0" fontAlgn="base"/>
            <a:r>
              <a:rPr lang="en-CA" dirty="0" smtClean="0"/>
              <a:t>Susceptibility to rumour</a:t>
            </a:r>
          </a:p>
          <a:p>
            <a:pPr lvl="0" fontAlgn="base"/>
            <a:r>
              <a:rPr lang="en-CA" dirty="0" smtClean="0"/>
              <a:t>May carry inaccurate information</a:t>
            </a:r>
          </a:p>
          <a:p>
            <a:pPr lvl="0" fontAlgn="base"/>
            <a:r>
              <a:rPr lang="en-CA" dirty="0" smtClean="0"/>
              <a:t>Breed resistance to change</a:t>
            </a:r>
          </a:p>
          <a:p>
            <a:pPr lvl="0" fontAlgn="base"/>
            <a:r>
              <a:rPr lang="en-CA" dirty="0" smtClean="0"/>
              <a:t>Divert work efforts from important objectives</a:t>
            </a:r>
          </a:p>
          <a:p>
            <a:pPr lvl="0" fontAlgn="base"/>
            <a:r>
              <a:rPr lang="en-CA" dirty="0" smtClean="0"/>
              <a:t>Feelings of alienation </a:t>
            </a:r>
          </a:p>
          <a:p>
            <a:endParaRPr lang="en-CA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CA" dirty="0" smtClean="0"/>
              <a:t>ADVANTAGES</a:t>
            </a:r>
            <a:endParaRPr lang="en-CA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CA" dirty="0" smtClean="0"/>
              <a:t>DISADVANTAGES</a:t>
            </a:r>
            <a:endParaRPr lang="en-CA" dirty="0"/>
          </a:p>
        </p:txBody>
      </p:sp>
      <p:sp>
        <p:nvSpPr>
          <p:cNvPr id="17" name="TextBox 16"/>
          <p:cNvSpPr txBox="1"/>
          <p:nvPr/>
        </p:nvSpPr>
        <p:spPr>
          <a:xfrm>
            <a:off x="1357290" y="1714488"/>
            <a:ext cx="6786610" cy="20621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2225" cmpd="dbl">
            <a:solidFill>
              <a:schemeClr val="accent4">
                <a:alpha val="99000"/>
              </a:schemeClr>
            </a:solidFill>
          </a:ln>
        </p:spPr>
        <p:txBody>
          <a:bodyPr wrap="square" rtlCol="0">
            <a:spAutoFit/>
          </a:bodyPr>
          <a:lstStyle/>
          <a:p>
            <a:pPr lvl="0" algn="ctr"/>
            <a:r>
              <a:rPr lang="en-CA" sz="3200" dirty="0" smtClean="0"/>
              <a:t>Behind </a:t>
            </a:r>
            <a:r>
              <a:rPr lang="en-CA" sz="3200" dirty="0"/>
              <a:t>every formal structure typically lies an </a:t>
            </a:r>
            <a:r>
              <a:rPr lang="en-CA" sz="3200" b="1" dirty="0"/>
              <a:t>informal </a:t>
            </a:r>
            <a:r>
              <a:rPr lang="en-CA" sz="3200" b="1" dirty="0" smtClean="0"/>
              <a:t>structure</a:t>
            </a:r>
            <a:r>
              <a:rPr lang="en-CA" sz="3200" dirty="0" smtClean="0"/>
              <a:t>, which is a set </a:t>
            </a:r>
            <a:r>
              <a:rPr lang="en-CA" sz="3200" dirty="0"/>
              <a:t>of unofficial working relationships between organization </a:t>
            </a:r>
            <a:r>
              <a:rPr lang="en-CA" sz="3200" dirty="0" smtClean="0"/>
              <a:t>members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animBg="1"/>
      <p:bldP spid="15" grpId="0" build="p" animBg="1"/>
      <p:bldP spid="17" grpId="0" animBg="1"/>
      <p:bldP spid="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Traditional Structures</a:t>
            </a:r>
            <a:endParaRPr lang="en-CA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CA" b="1" dirty="0" smtClean="0"/>
              <a:t>Functional Structures</a:t>
            </a:r>
          </a:p>
          <a:p>
            <a:pPr marL="514350" indent="-514350">
              <a:buAutoNum type="arabicPeriod"/>
            </a:pPr>
            <a:r>
              <a:rPr lang="en-CA" b="1" dirty="0" smtClean="0"/>
              <a:t>Divisional Structures </a:t>
            </a:r>
          </a:p>
          <a:p>
            <a:pPr marL="514350" indent="-514350">
              <a:buAutoNum type="arabicPeriod"/>
            </a:pPr>
            <a:r>
              <a:rPr lang="en-CA" b="1" dirty="0" smtClean="0"/>
              <a:t>Matrix Structures</a:t>
            </a:r>
          </a:p>
          <a:p>
            <a:pPr marL="514350" indent="-514350">
              <a:buAutoNum type="arabicPeriod"/>
            </a:pPr>
            <a:endParaRPr lang="en-CA" b="1" dirty="0" smtClean="0"/>
          </a:p>
          <a:p>
            <a:pPr marL="0" indent="0">
              <a:buNone/>
            </a:pPr>
            <a:r>
              <a:rPr lang="en-CA" b="1" dirty="0" smtClean="0"/>
              <a:t>Departmentalization: </a:t>
            </a:r>
            <a:r>
              <a:rPr lang="en-CA" dirty="0" smtClean="0"/>
              <a:t>The process of grouping people  and jobs into work units.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 algn="ctr">
              <a:buNone/>
            </a:pPr>
            <a:r>
              <a:rPr lang="en-CA" b="1" dirty="0" smtClean="0"/>
              <a:t>Top-Down Approach to Organization</a:t>
            </a:r>
          </a:p>
          <a:p>
            <a:pPr marL="514350" indent="-514350">
              <a:buAutoNum type="arabicPeriod"/>
            </a:pPr>
            <a:endParaRPr lang="en-CA" b="1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Functional Structures</a:t>
            </a:r>
            <a:endParaRPr lang="en-CA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b="1" dirty="0" smtClean="0"/>
              <a:t>Functional Structures:</a:t>
            </a:r>
            <a:r>
              <a:rPr lang="en-CA" dirty="0" smtClean="0"/>
              <a:t> Groups together people with similar skills who perform similar tasks</a:t>
            </a:r>
            <a:endParaRPr lang="en-CA" dirty="0"/>
          </a:p>
        </p:txBody>
      </p:sp>
      <p:pic>
        <p:nvPicPr>
          <p:cNvPr id="18434" name="Picture 2" descr="http://www.technologyuk.net/computing/project_management/images/functional_organisation_structur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571744"/>
            <a:ext cx="7786742" cy="4105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Functional Structures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fontAlgn="base"/>
            <a:r>
              <a:rPr lang="en-CA" sz="3200" b="1" dirty="0" smtClean="0"/>
              <a:t>Advantages:</a:t>
            </a:r>
            <a:endParaRPr lang="en-CA" sz="4400" b="1" dirty="0" smtClean="0"/>
          </a:p>
          <a:p>
            <a:pPr lvl="1" fontAlgn="base"/>
            <a:r>
              <a:rPr lang="en-CA" sz="2800" dirty="0" smtClean="0"/>
              <a:t>Economies of scale</a:t>
            </a:r>
            <a:endParaRPr lang="en-CA" sz="4000" dirty="0" smtClean="0"/>
          </a:p>
          <a:p>
            <a:pPr lvl="1" fontAlgn="base"/>
            <a:r>
              <a:rPr lang="en-CA" sz="2800" dirty="0" smtClean="0"/>
              <a:t>Task assignments consistent with expertise and training</a:t>
            </a:r>
            <a:endParaRPr lang="en-CA" sz="4000" dirty="0" smtClean="0"/>
          </a:p>
          <a:p>
            <a:pPr lvl="1" fontAlgn="base"/>
            <a:r>
              <a:rPr lang="en-CA" sz="2800" dirty="0" smtClean="0"/>
              <a:t>High-quality technical problem solving</a:t>
            </a:r>
            <a:endParaRPr lang="en-CA" sz="4000" dirty="0" smtClean="0"/>
          </a:p>
          <a:p>
            <a:pPr lvl="1" fontAlgn="base"/>
            <a:r>
              <a:rPr lang="en-CA" sz="2800" dirty="0" smtClean="0"/>
              <a:t>In-depth training and skill development</a:t>
            </a:r>
            <a:endParaRPr lang="en-CA" sz="4000" dirty="0" smtClean="0"/>
          </a:p>
          <a:p>
            <a:pPr lvl="1" fontAlgn="base"/>
            <a:r>
              <a:rPr lang="en-CA" sz="2800" dirty="0" smtClean="0"/>
              <a:t>Clear career paths within functions</a:t>
            </a:r>
            <a:endParaRPr lang="en-CA" sz="40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Functional Structures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06" y="1647844"/>
            <a:ext cx="8858280" cy="4495800"/>
          </a:xfrm>
        </p:spPr>
        <p:txBody>
          <a:bodyPr/>
          <a:lstStyle/>
          <a:p>
            <a:r>
              <a:rPr lang="en-CA" b="1" dirty="0" smtClean="0"/>
              <a:t>Disadvantages</a:t>
            </a:r>
          </a:p>
          <a:p>
            <a:pPr lvl="1" fontAlgn="base"/>
            <a:r>
              <a:rPr lang="en-CA" sz="2800" dirty="0" smtClean="0"/>
              <a:t>Difficulties in pinpointing responsibilities</a:t>
            </a:r>
            <a:endParaRPr lang="en-CA" sz="4000" dirty="0" smtClean="0"/>
          </a:p>
          <a:p>
            <a:pPr lvl="1" fontAlgn="base"/>
            <a:r>
              <a:rPr lang="en-CA" sz="2800" b="1" dirty="0" smtClean="0"/>
              <a:t>Functional Chimneys Problem:</a:t>
            </a:r>
            <a:r>
              <a:rPr lang="en-CA" sz="2800" dirty="0" smtClean="0"/>
              <a:t> lack of communication and coordination </a:t>
            </a:r>
            <a:r>
              <a:rPr lang="en-CA" sz="2800" b="1" dirty="0" smtClean="0"/>
              <a:t>across functions</a:t>
            </a:r>
            <a:endParaRPr lang="en-CA" sz="4000" b="1" dirty="0" smtClean="0"/>
          </a:p>
          <a:p>
            <a:pPr lvl="1" fontAlgn="base"/>
            <a:r>
              <a:rPr lang="en-CA" sz="2800" dirty="0" smtClean="0"/>
              <a:t>Sense of cooperation and common purpose break down</a:t>
            </a:r>
            <a:endParaRPr lang="en-CA" sz="4000" dirty="0" smtClean="0"/>
          </a:p>
          <a:p>
            <a:pPr lvl="1" fontAlgn="base"/>
            <a:r>
              <a:rPr lang="en-CA" sz="2800" dirty="0" smtClean="0"/>
              <a:t>Narrow view of performance objectives</a:t>
            </a:r>
            <a:endParaRPr lang="en-CA" sz="4000" dirty="0" smtClean="0"/>
          </a:p>
          <a:p>
            <a:pPr lvl="1" fontAlgn="base"/>
            <a:r>
              <a:rPr lang="en-CA" sz="2800" dirty="0" smtClean="0"/>
              <a:t>Excessive upward referral of decisions</a:t>
            </a:r>
            <a:endParaRPr lang="en-CA" sz="4000" dirty="0" smtClean="0"/>
          </a:p>
          <a:p>
            <a:endParaRPr lang="en-CA" b="1" dirty="0"/>
          </a:p>
        </p:txBody>
      </p:sp>
      <p:pic>
        <p:nvPicPr>
          <p:cNvPr id="20482" name="Picture 2" descr="http://worldartsme.com/images/smoke-from-chimney-clipart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3857628"/>
            <a:ext cx="3357554" cy="3643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154</TotalTime>
  <Words>180</Words>
  <Application>Microsoft Office PowerPoint</Application>
  <PresentationFormat>On-screen Show (4:3)</PresentationFormat>
  <Paragraphs>59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Unit 2: Organizing</vt:lpstr>
      <vt:lpstr>Organizing: Key Terms</vt:lpstr>
      <vt:lpstr>Organizing: Key Terms</vt:lpstr>
      <vt:lpstr>Formal vs. Informal Structures</vt:lpstr>
      <vt:lpstr>Informal Structures</vt:lpstr>
      <vt:lpstr>Traditional Structures</vt:lpstr>
      <vt:lpstr>Functional Structures</vt:lpstr>
      <vt:lpstr>Functional Structures</vt:lpstr>
      <vt:lpstr>Functional Structures</vt:lpstr>
      <vt:lpstr>Divisional Structures</vt:lpstr>
      <vt:lpstr>Horizontal/Flat Structures</vt:lpstr>
      <vt:lpstr>Team Structures</vt:lpstr>
      <vt:lpstr>Network Structures</vt:lpstr>
      <vt:lpstr>Boundaryless Structure</vt:lpstr>
      <vt:lpstr>Boundaryless Structure</vt:lpstr>
      <vt:lpstr>Virtual Organization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Organizing</dc:title>
  <dc:creator>Eric</dc:creator>
  <cp:lastModifiedBy>Eric</cp:lastModifiedBy>
  <cp:revision>4</cp:revision>
  <dcterms:created xsi:type="dcterms:W3CDTF">2016-03-04T03:10:08Z</dcterms:created>
  <dcterms:modified xsi:type="dcterms:W3CDTF">2016-03-09T15:40:36Z</dcterms:modified>
</cp:coreProperties>
</file>