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9984" autoAdjust="0"/>
    <p:restoredTop sz="94660"/>
  </p:normalViewPr>
  <p:slideViewPr>
    <p:cSldViewPr snapToGrid="0">
      <p:cViewPr varScale="1">
        <p:scale>
          <a:sx n="67" d="100"/>
          <a:sy n="67" d="100"/>
        </p:scale>
        <p:origin x="-132" y="-23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dirty="0"/>
              <a:pPr/>
              <a:t>11/23/2015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dirty="0"/>
              <a:pPr/>
              <a:t>11/23/2015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dirty="0"/>
              <a:pPr/>
              <a:t>11/23/2015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dirty="0"/>
              <a:pPr/>
              <a:t>11/23/2015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dirty="0"/>
              <a:pPr/>
              <a:t>11/23/2015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dirty="0"/>
              <a:pPr/>
              <a:t>11/23/2015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dirty="0"/>
              <a:pPr/>
              <a:t>11/23/2015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dirty="0"/>
              <a:pPr/>
              <a:t>11/23/2015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dirty="0"/>
              <a:pPr/>
              <a:t>11/23/2015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dirty="0"/>
              <a:pPr/>
              <a:t>11/23/2015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dirty="0"/>
              <a:pPr/>
              <a:t>11/23/2015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dirty="0"/>
              <a:pPr/>
              <a:t>11/23/2015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Modern management foundations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7" y="4389120"/>
            <a:ext cx="8178655" cy="1069848"/>
          </a:xfrm>
        </p:spPr>
        <p:txBody>
          <a:bodyPr/>
          <a:lstStyle/>
          <a:p>
            <a:r>
              <a:rPr lang="en-US" dirty="0" smtClean="0"/>
              <a:t>Tools, Approaches and Perspectives used in today’s workplace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793463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 smtClean="0"/>
              <a:t>Ebm</a:t>
            </a:r>
            <a:r>
              <a:rPr lang="en-CA" dirty="0" smtClean="0"/>
              <a:t> continued…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CA" dirty="0" smtClean="0"/>
              <a:t>As nice as all of these observations are, they do not proved concrete, precise appraisals of companies</a:t>
            </a:r>
          </a:p>
          <a:p>
            <a:r>
              <a:rPr lang="en-CA" dirty="0" smtClean="0"/>
              <a:t>Companies want cold hard facts that will tell them what they should do </a:t>
            </a:r>
          </a:p>
          <a:p>
            <a:r>
              <a:rPr lang="en-CA" dirty="0" smtClean="0"/>
              <a:t>What is the best way to do a performance appraisal?</a:t>
            </a:r>
          </a:p>
          <a:p>
            <a:r>
              <a:rPr lang="en-CA" dirty="0" smtClean="0"/>
              <a:t>How do you select members for a high-performance team?</a:t>
            </a:r>
          </a:p>
          <a:p>
            <a:r>
              <a:rPr lang="en-CA" dirty="0" smtClean="0"/>
              <a:t>How should a merit-based pay system be structured and implemented?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CA" dirty="0" smtClean="0"/>
              <a:t>Jeffrey Pfeiffer and Robert Sutton coined the term, EBM.</a:t>
            </a:r>
          </a:p>
          <a:p>
            <a:r>
              <a:rPr lang="en-CA" dirty="0" smtClean="0"/>
              <a:t>Did research on over 1000 firms and conducted tests, surveys and in-depth analysis of data in order to produce concrete facts about which approaches are most effective</a:t>
            </a:r>
          </a:p>
          <a:p>
            <a:r>
              <a:rPr lang="en-CA" dirty="0" smtClean="0"/>
              <a:t>Ex. Challenging goals that are accepted by employees actually result in higher performance than if goals were not challenged 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21</a:t>
            </a:r>
            <a:r>
              <a:rPr lang="en-CA" baseline="30000" dirty="0" smtClean="0"/>
              <a:t>st</a:t>
            </a:r>
            <a:r>
              <a:rPr lang="en-CA" dirty="0" smtClean="0"/>
              <a:t> century leadership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In order to survive in the 21</a:t>
            </a:r>
            <a:r>
              <a:rPr lang="en-CA" baseline="30000" dirty="0" smtClean="0"/>
              <a:t>st</a:t>
            </a:r>
            <a:r>
              <a:rPr lang="en-CA" dirty="0" smtClean="0"/>
              <a:t> Century world of business, you must be open to learn, learn, learn. </a:t>
            </a:r>
          </a:p>
          <a:p>
            <a:r>
              <a:rPr lang="en-CA" dirty="0" smtClean="0"/>
              <a:t>You MUST commit to being a life-long learner; knowledge becomes obsolete. New information, technology, social and economic climates, government policies, among many other matters, are ALWAYS changing.</a:t>
            </a:r>
          </a:p>
          <a:p>
            <a:r>
              <a:rPr lang="en-CA" dirty="0" smtClean="0"/>
              <a:t>You must constantly update your portfolio, and adapt to the ever-changing world by learning how best to apply yourself.</a:t>
            </a:r>
          </a:p>
          <a:p>
            <a:r>
              <a:rPr lang="en-CA" dirty="0" smtClean="0"/>
              <a:t>The 21</a:t>
            </a:r>
            <a:r>
              <a:rPr lang="en-CA" baseline="30000" dirty="0" smtClean="0"/>
              <a:t>st</a:t>
            </a:r>
            <a:r>
              <a:rPr lang="en-CA" dirty="0" smtClean="0"/>
              <a:t> Century Manager must be:</a:t>
            </a:r>
          </a:p>
          <a:p>
            <a:pPr lvl="1"/>
            <a:r>
              <a:rPr lang="en-CA" dirty="0" smtClean="0"/>
              <a:t>A Global Strategist</a:t>
            </a:r>
          </a:p>
          <a:p>
            <a:pPr lvl="1"/>
            <a:r>
              <a:rPr lang="en-CA" dirty="0" smtClean="0"/>
              <a:t>A Master of Technology</a:t>
            </a:r>
          </a:p>
          <a:p>
            <a:pPr lvl="1"/>
            <a:r>
              <a:rPr lang="en-CA" dirty="0" smtClean="0"/>
              <a:t>An Inspiring Leader</a:t>
            </a:r>
          </a:p>
          <a:p>
            <a:pPr lvl="1"/>
            <a:r>
              <a:rPr lang="en-CA" dirty="0" smtClean="0"/>
              <a:t>Actively Ethical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Quantitative analysis and tools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SzPct val="90000"/>
              <a:buFont typeface="Wingdings" pitchFamily="2" charset="2"/>
              <a:buChar char="Ø"/>
            </a:pPr>
            <a:r>
              <a:rPr lang="en-US" sz="2800" dirty="0" smtClean="0"/>
              <a:t>Management </a:t>
            </a:r>
            <a:r>
              <a:rPr lang="en-US" sz="2800" dirty="0" smtClean="0"/>
              <a:t>Science and Operations Research</a:t>
            </a:r>
            <a:endParaRPr lang="en-US" sz="2800" dirty="0" smtClean="0"/>
          </a:p>
          <a:p>
            <a:pPr lvl="1"/>
            <a:r>
              <a:rPr lang="en-US" sz="2800" dirty="0" smtClean="0"/>
              <a:t>The scientific </a:t>
            </a:r>
            <a:r>
              <a:rPr lang="en-US" sz="2800" dirty="0" smtClean="0"/>
              <a:t>application of mathematical techniques to </a:t>
            </a:r>
            <a:r>
              <a:rPr lang="en-US" sz="2800" dirty="0" smtClean="0"/>
              <a:t>address and help solve management problems (Quantitative Approach)</a:t>
            </a:r>
            <a:endParaRPr lang="en-US" sz="2800" dirty="0" smtClean="0"/>
          </a:p>
          <a:p>
            <a:pPr lvl="1">
              <a:buSzPct val="90000"/>
            </a:pPr>
            <a:r>
              <a:rPr lang="en-US" sz="2800" dirty="0" smtClean="0"/>
              <a:t>Use </a:t>
            </a:r>
            <a:r>
              <a:rPr lang="en-US" sz="2800" dirty="0" smtClean="0"/>
              <a:t>of staff specialists to help managers apply techniques.</a:t>
            </a:r>
          </a:p>
          <a:p>
            <a:pPr lvl="1">
              <a:buSzPct val="90000"/>
            </a:pPr>
            <a:r>
              <a:rPr lang="en-US" sz="2800" dirty="0" smtClean="0"/>
              <a:t>Software and hardware developments have expanded potential quantitative applications to managerial problems.</a:t>
            </a:r>
          </a:p>
          <a:p>
            <a:pPr lvl="1">
              <a:buSzPct val="90000"/>
            </a:pPr>
            <a:r>
              <a:rPr lang="en-US" sz="2800" dirty="0" smtClean="0"/>
              <a:t>Good judgment and appreciation for human factors must accompany use of quantitative analysis.</a:t>
            </a:r>
          </a:p>
          <a:p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Mathematical Forecasting and linear programming</a:t>
            </a:r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sz="2400" dirty="0" smtClean="0"/>
              <a:t>Mathematical Forecasting</a:t>
            </a:r>
            <a:endParaRPr lang="en-CA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182880" lvl="4">
              <a:spcBef>
                <a:spcPts val="1200"/>
              </a:spcBef>
              <a:spcAft>
                <a:spcPts val="0"/>
              </a:spcAft>
            </a:pPr>
            <a:r>
              <a:rPr lang="en-US" sz="2000" dirty="0" smtClean="0"/>
              <a:t>Problem: An Oil exploration company is worried about the future petroleum reserves throughout the world.</a:t>
            </a:r>
          </a:p>
          <a:p>
            <a:pPr marL="182880" lvl="4">
              <a:spcBef>
                <a:spcPts val="1200"/>
              </a:spcBef>
              <a:spcAft>
                <a:spcPts val="0"/>
              </a:spcAft>
            </a:pPr>
            <a:r>
              <a:rPr lang="en-US" sz="2000" dirty="0" smtClean="0"/>
              <a:t>Solution: Oil exploration </a:t>
            </a:r>
            <a:r>
              <a:rPr lang="en-US" sz="2000" dirty="0" smtClean="0"/>
              <a:t>company </a:t>
            </a:r>
            <a:r>
              <a:rPr lang="en-US" sz="2000" dirty="0" smtClean="0"/>
              <a:t>can make mathematical </a:t>
            </a:r>
            <a:r>
              <a:rPr lang="en-US" sz="2000" dirty="0" smtClean="0"/>
              <a:t>projections about reserve sizes and depletion rates, </a:t>
            </a:r>
            <a:r>
              <a:rPr lang="en-US" sz="2000" dirty="0" smtClean="0"/>
              <a:t>which will </a:t>
            </a:r>
            <a:r>
              <a:rPr lang="en-US" sz="2000" dirty="0" smtClean="0"/>
              <a:t>help them in future planning.</a:t>
            </a:r>
          </a:p>
          <a:p>
            <a:endParaRPr lang="en-C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CA" sz="2400" dirty="0" smtClean="0"/>
              <a:t>Linear Programming</a:t>
            </a:r>
            <a:endParaRPr lang="en-CA" sz="24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CA" dirty="0" smtClean="0"/>
              <a:t>Problem: A manufacturer wants to maximize profits for producing goods made on three different machines – each of which can be used for different periods of time and run at different costs. </a:t>
            </a:r>
          </a:p>
          <a:p>
            <a:r>
              <a:rPr lang="en-CA" dirty="0" smtClean="0"/>
              <a:t>Solution: Mathematically calculate how best to allocate production across the different machines and to allocate efficient lengths of time that the machines will run for.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Network model</a:t>
            </a:r>
            <a:endParaRPr lang="en-CA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679269" y="2194560"/>
            <a:ext cx="5145459" cy="3977640"/>
          </a:xfrm>
        </p:spPr>
        <p:txBody>
          <a:bodyPr/>
          <a:lstStyle/>
          <a:p>
            <a:pPr marL="182880" lvl="4">
              <a:spcBef>
                <a:spcPts val="1200"/>
              </a:spcBef>
              <a:spcAft>
                <a:spcPts val="0"/>
              </a:spcAft>
            </a:pPr>
            <a:r>
              <a:rPr lang="en-US" sz="2000" dirty="0" smtClean="0"/>
              <a:t>Problem: A </a:t>
            </a:r>
            <a:r>
              <a:rPr lang="en-US" sz="2000" dirty="0" smtClean="0"/>
              <a:t>real estate </a:t>
            </a:r>
            <a:r>
              <a:rPr lang="en-US" sz="2000" dirty="0" smtClean="0"/>
              <a:t>developer </a:t>
            </a:r>
            <a:r>
              <a:rPr lang="en-US" sz="2000" dirty="0" smtClean="0"/>
              <a:t>wants to </a:t>
            </a:r>
            <a:r>
              <a:rPr lang="en-US" sz="2000" dirty="0" smtClean="0"/>
              <a:t>control costs and wants to finish building a </a:t>
            </a:r>
            <a:r>
              <a:rPr lang="en-US" sz="2000" dirty="0" smtClean="0"/>
              <a:t>new </a:t>
            </a:r>
            <a:r>
              <a:rPr lang="en-US" sz="2000" dirty="0" smtClean="0"/>
              <a:t>complex on time.  </a:t>
            </a:r>
          </a:p>
          <a:p>
            <a:pPr marL="182880" lvl="4">
              <a:spcBef>
                <a:spcPts val="1200"/>
              </a:spcBef>
              <a:spcAft>
                <a:spcPts val="0"/>
              </a:spcAft>
            </a:pPr>
            <a:r>
              <a:rPr lang="en-US" sz="2000" dirty="0" smtClean="0"/>
              <a:t>Solution: She can use a Gantt chart to break large tasks into smaller components that can be tracked in time.</a:t>
            </a:r>
            <a:endParaRPr lang="en-US" sz="2000" dirty="0" smtClean="0"/>
          </a:p>
          <a:p>
            <a:r>
              <a:rPr lang="en-CA" dirty="0" smtClean="0"/>
              <a:t>A chart like this can help a developer analyze, plan, and control timelines for the many different tasks that need to be done.</a:t>
            </a:r>
            <a:endParaRPr lang="en-CA" dirty="0"/>
          </a:p>
        </p:txBody>
      </p:sp>
      <p:pic>
        <p:nvPicPr>
          <p:cNvPr id="1028" name="Picture 4" descr="http://www.advsofteng.com/images/colorgantt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985461" y="2586450"/>
            <a:ext cx="5996292" cy="31432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524" y="484632"/>
            <a:ext cx="10412404" cy="1609344"/>
          </a:xfrm>
        </p:spPr>
        <p:txBody>
          <a:bodyPr/>
          <a:lstStyle/>
          <a:p>
            <a:r>
              <a:rPr lang="en-CA" dirty="0" smtClean="0"/>
              <a:t>Inventory Analysis and Queuing theory</a:t>
            </a:r>
            <a:endParaRPr lang="en-C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Inventory Analysis</a:t>
            </a:r>
            <a:endParaRPr lang="en-CA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CA" dirty="0" smtClean="0"/>
              <a:t>Problem: Big Box retailer is trying to deal with pressures on profit margins by minimizing the cost of inventory, but must also avoid being out of stock</a:t>
            </a:r>
          </a:p>
          <a:p>
            <a:r>
              <a:rPr lang="en-CA" dirty="0" smtClean="0"/>
              <a:t>Solution: Help control inventories by mathematically tracking how much is purchased, and when, in order to automatically re-order at a specific level of in-stock inventory.</a:t>
            </a:r>
            <a:endParaRPr lang="en-CA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CA" dirty="0" smtClean="0"/>
              <a:t>Queuing Theory</a:t>
            </a:r>
            <a:endParaRPr lang="en-CA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CA" dirty="0" smtClean="0"/>
              <a:t>Problem: Grocery store is getting complaints about waiting times at the checkout during certain periods of the day. </a:t>
            </a:r>
          </a:p>
          <a:p>
            <a:r>
              <a:rPr lang="en-CA" dirty="0" smtClean="0"/>
              <a:t>Solution: Track peak hours and then allocate extra service personnel to the checkout stations for those specific times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Organizations as systems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26571" y="2194560"/>
            <a:ext cx="4884196" cy="397764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1800" b="1" dirty="0" smtClean="0"/>
              <a:t>Open systems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Organizations that interact with their environments in the continual process of transforming resource inputs into outputs</a:t>
            </a:r>
            <a:r>
              <a:rPr lang="en-US" dirty="0" smtClean="0"/>
              <a:t>.</a:t>
            </a:r>
            <a:endParaRPr lang="en-US" dirty="0" smtClean="0"/>
          </a:p>
          <a:p>
            <a:pPr>
              <a:lnSpc>
                <a:spcPct val="110000"/>
              </a:lnSpc>
            </a:pPr>
            <a:r>
              <a:rPr lang="en-US" sz="1800" b="1" dirty="0" smtClean="0"/>
              <a:t>Systems Thinking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Organizations are a collection </a:t>
            </a:r>
            <a:r>
              <a:rPr lang="en-US" dirty="0" smtClean="0"/>
              <a:t>of interrelated parts that function together to achieve a common </a:t>
            </a:r>
            <a:r>
              <a:rPr lang="en-US" dirty="0" smtClean="0"/>
              <a:t>purpose.</a:t>
            </a:r>
          </a:p>
          <a:p>
            <a:pPr lvl="1">
              <a:lnSpc>
                <a:spcPct val="110000"/>
              </a:lnSpc>
            </a:pPr>
            <a:r>
              <a:rPr lang="en-US" b="1" dirty="0" smtClean="0"/>
              <a:t>Subsystems </a:t>
            </a:r>
            <a:r>
              <a:rPr lang="en-US" dirty="0" smtClean="0"/>
              <a:t>are the smaller components of a larger system.</a:t>
            </a:r>
            <a:endParaRPr lang="en-CA" dirty="0"/>
          </a:p>
        </p:txBody>
      </p:sp>
      <p:graphicFrame>
        <p:nvGraphicFramePr>
          <p:cNvPr id="16386" name="Object 3"/>
          <p:cNvGraphicFramePr>
            <a:graphicFrameLocks noChangeAspect="1"/>
          </p:cNvGraphicFramePr>
          <p:nvPr>
            <p:ph sz="half" idx="2"/>
          </p:nvPr>
        </p:nvGraphicFramePr>
        <p:xfrm>
          <a:off x="5418433" y="2390503"/>
          <a:ext cx="6367847" cy="3749039"/>
        </p:xfrm>
        <a:graphic>
          <a:graphicData uri="http://schemas.openxmlformats.org/presentationml/2006/ole">
            <p:oleObj spid="_x0000_s16386" name="Photo Editor Photo" r:id="rId3" imgW="11904762" imgH="7009524" progId="MSPhotoEd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Contingency Thinking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0891" y="1815737"/>
            <a:ext cx="5630092" cy="4519749"/>
          </a:xfrm>
        </p:spPr>
        <p:txBody>
          <a:bodyPr>
            <a:normAutofit fontScale="92500"/>
          </a:bodyPr>
          <a:lstStyle/>
          <a:p>
            <a:r>
              <a:rPr lang="en-CA" dirty="0" smtClean="0"/>
              <a:t>Tries to match management practices with situational demands</a:t>
            </a:r>
          </a:p>
          <a:p>
            <a:r>
              <a:rPr lang="en-CA" dirty="0" smtClean="0"/>
              <a:t>Complete opposite to the rigidity of classical approaches to management</a:t>
            </a:r>
          </a:p>
          <a:p>
            <a:r>
              <a:rPr lang="en-CA" dirty="0" smtClean="0"/>
              <a:t>Looks at each problem or obstacle as needing unique approaches</a:t>
            </a:r>
          </a:p>
          <a:p>
            <a:r>
              <a:rPr lang="en-CA" dirty="0" smtClean="0"/>
              <a:t>There is NO “one-best-way” to approach every problem </a:t>
            </a:r>
          </a:p>
          <a:p>
            <a:r>
              <a:rPr lang="en-CA" dirty="0" smtClean="0"/>
              <a:t>Tight Bureaucracy works well when conditions are STABLE, but conditions are rarely stable, which means that contingency plans (back-up plans/new approaches) must be considered.</a:t>
            </a:r>
          </a:p>
          <a:p>
            <a:r>
              <a:rPr lang="en-CA" dirty="0" smtClean="0"/>
              <a:t>There are a number of factors that could cause instability for a company at any given moment.</a:t>
            </a:r>
            <a:endParaRPr lang="en-CA" dirty="0"/>
          </a:p>
        </p:txBody>
      </p:sp>
      <p:pic>
        <p:nvPicPr>
          <p:cNvPr id="17410" name="Picture 2" descr="http://image.slidesharecdn.com/teorimanajemenmoderen-kelompok14-141110104540-conversion-gate01/95/modern-management-theories-41-638.jpg?cb=141561647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364287" y="1880217"/>
            <a:ext cx="5444535" cy="40876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Quality management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4949" y="2194560"/>
            <a:ext cx="5708468" cy="4271554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  <a:buSzPct val="90000"/>
              <a:buFont typeface="Wingdings" pitchFamily="2" charset="2"/>
              <a:buChar char="Ø"/>
            </a:pPr>
            <a:r>
              <a:rPr lang="en-US" sz="2100" dirty="0" smtClean="0"/>
              <a:t>Quality and performance excellence</a:t>
            </a:r>
          </a:p>
          <a:p>
            <a:pPr lvl="1">
              <a:lnSpc>
                <a:spcPct val="110000"/>
              </a:lnSpc>
            </a:pPr>
            <a:r>
              <a:rPr lang="en-US" sz="2100" dirty="0" smtClean="0"/>
              <a:t>Managers and workers in progressive organizations are quality conscious.</a:t>
            </a:r>
          </a:p>
          <a:p>
            <a:pPr lvl="2">
              <a:lnSpc>
                <a:spcPct val="110000"/>
              </a:lnSpc>
            </a:pPr>
            <a:r>
              <a:rPr lang="en-US" sz="2100" dirty="0" smtClean="0"/>
              <a:t>Quality and competitive advantage are linked</a:t>
            </a:r>
            <a:r>
              <a:rPr lang="en-US" sz="2100" dirty="0" smtClean="0"/>
              <a:t>.</a:t>
            </a:r>
          </a:p>
          <a:p>
            <a:pPr>
              <a:lnSpc>
                <a:spcPct val="110000"/>
              </a:lnSpc>
            </a:pPr>
            <a:r>
              <a:rPr lang="en-US" sz="2100" dirty="0" smtClean="0"/>
              <a:t>Principles to follow to ensure quality control</a:t>
            </a:r>
          </a:p>
          <a:p>
            <a:pPr lvl="1">
              <a:lnSpc>
                <a:spcPct val="110000"/>
              </a:lnSpc>
            </a:pPr>
            <a:r>
              <a:rPr lang="en-US" sz="2100" dirty="0" smtClean="0"/>
              <a:t>Tally defects (how many boats did we toss?)</a:t>
            </a:r>
          </a:p>
          <a:p>
            <a:pPr lvl="1">
              <a:lnSpc>
                <a:spcPct val="110000"/>
              </a:lnSpc>
            </a:pPr>
            <a:r>
              <a:rPr lang="en-US" sz="2100" dirty="0" smtClean="0"/>
              <a:t>Analyze and trace which step caused the defect.</a:t>
            </a:r>
          </a:p>
          <a:p>
            <a:pPr lvl="1">
              <a:lnSpc>
                <a:spcPct val="110000"/>
              </a:lnSpc>
            </a:pPr>
            <a:r>
              <a:rPr lang="en-US" sz="2100" dirty="0" smtClean="0"/>
              <a:t>Make corrections</a:t>
            </a:r>
          </a:p>
          <a:p>
            <a:pPr lvl="1">
              <a:lnSpc>
                <a:spcPct val="110000"/>
              </a:lnSpc>
            </a:pPr>
            <a:r>
              <a:rPr lang="en-US" sz="2100" dirty="0" smtClean="0"/>
              <a:t>Keep a record of what happened after corrections were implemented. </a:t>
            </a:r>
            <a:endParaRPr lang="en-US" sz="2100" dirty="0" smtClean="0"/>
          </a:p>
          <a:p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3" y="2194560"/>
            <a:ext cx="5300907" cy="397764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</a:pPr>
            <a:r>
              <a:rPr lang="en-US" sz="2100" b="1" dirty="0" smtClean="0"/>
              <a:t>Total </a:t>
            </a:r>
            <a:r>
              <a:rPr lang="en-US" sz="2100" b="1" dirty="0" smtClean="0"/>
              <a:t>Quality Management </a:t>
            </a:r>
            <a:r>
              <a:rPr lang="en-US" sz="2100" b="1" dirty="0" smtClean="0"/>
              <a:t>(TQM)</a:t>
            </a:r>
          </a:p>
          <a:p>
            <a:pPr lvl="1">
              <a:lnSpc>
                <a:spcPct val="110000"/>
              </a:lnSpc>
            </a:pPr>
            <a:r>
              <a:rPr lang="en-US" sz="2100" dirty="0" smtClean="0"/>
              <a:t>Comprehensive approach to continuous quality improvement for a total organization.</a:t>
            </a:r>
          </a:p>
          <a:p>
            <a:pPr lvl="1">
              <a:lnSpc>
                <a:spcPct val="110000"/>
              </a:lnSpc>
            </a:pPr>
            <a:r>
              <a:rPr lang="en-US" sz="2100" dirty="0" smtClean="0"/>
              <a:t>Integrate principles of quality control into the organization’s strategic objective</a:t>
            </a:r>
          </a:p>
          <a:p>
            <a:pPr>
              <a:lnSpc>
                <a:spcPct val="110000"/>
              </a:lnSpc>
            </a:pPr>
            <a:r>
              <a:rPr lang="en-US" b="1" dirty="0" smtClean="0"/>
              <a:t>Continuous Improvement </a:t>
            </a:r>
            <a:r>
              <a:rPr lang="en-US" dirty="0" smtClean="0"/>
              <a:t>– “There is always a better way” – Something can always be improved on.</a:t>
            </a:r>
          </a:p>
          <a:p>
            <a:pPr>
              <a:lnSpc>
                <a:spcPct val="110000"/>
              </a:lnSpc>
            </a:pPr>
            <a:r>
              <a:rPr lang="en-US" b="1" dirty="0" smtClean="0"/>
              <a:t>ISO</a:t>
            </a:r>
            <a:r>
              <a:rPr lang="en-US" dirty="0" smtClean="0"/>
              <a:t> (International Organization for Standardization) Certification (Geneva, Switzerland) – High Quality certification completed by 3</a:t>
            </a:r>
            <a:r>
              <a:rPr lang="en-US" baseline="30000" dirty="0" smtClean="0"/>
              <a:t>rd</a:t>
            </a:r>
            <a:r>
              <a:rPr lang="en-US" dirty="0" smtClean="0"/>
              <a:t> party auditors. </a:t>
            </a:r>
          </a:p>
          <a:p>
            <a:pPr>
              <a:lnSpc>
                <a:spcPct val="110000"/>
              </a:lnSpc>
            </a:pPr>
            <a:endParaRPr lang="en-US" dirty="0" smtClean="0"/>
          </a:p>
          <a:p>
            <a:pPr>
              <a:lnSpc>
                <a:spcPct val="110000"/>
              </a:lnSpc>
            </a:pPr>
            <a:endParaRPr lang="en-US" dirty="0" smtClean="0"/>
          </a:p>
          <a:p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Evidence Based management (EBM): </a:t>
            </a:r>
            <a:br>
              <a:rPr lang="en-CA" dirty="0" smtClean="0"/>
            </a:br>
            <a:r>
              <a:rPr lang="en-CA" dirty="0" smtClean="0"/>
              <a:t>High performance organizations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CA" dirty="0" smtClean="0"/>
              <a:t>Tom Peters and Robert Waterman write a book on their on America’s Best-Run Companies</a:t>
            </a:r>
          </a:p>
          <a:p>
            <a:pPr lvl="1"/>
            <a:r>
              <a:rPr lang="en-CA" dirty="0" smtClean="0"/>
              <a:t>Closeness to customers</a:t>
            </a:r>
          </a:p>
          <a:p>
            <a:pPr lvl="1"/>
            <a:r>
              <a:rPr lang="en-CA" dirty="0" smtClean="0"/>
              <a:t>Bias towards action</a:t>
            </a:r>
          </a:p>
          <a:p>
            <a:pPr lvl="1"/>
            <a:r>
              <a:rPr lang="en-CA" dirty="0" smtClean="0"/>
              <a:t>Simple form and lean staff</a:t>
            </a:r>
          </a:p>
          <a:p>
            <a:pPr lvl="1"/>
            <a:r>
              <a:rPr lang="en-CA" dirty="0" smtClean="0"/>
              <a:t>Productivity through people</a:t>
            </a:r>
          </a:p>
          <a:p>
            <a:r>
              <a:rPr lang="en-CA" dirty="0" smtClean="0"/>
              <a:t>Most of these companies ended up failing </a:t>
            </a:r>
            <a:r>
              <a:rPr lang="en-CA" dirty="0" smtClean="0">
                <a:sym typeface="Wingdings" pitchFamily="2" charset="2"/>
              </a:rPr>
              <a:t></a:t>
            </a:r>
            <a:endParaRPr lang="en-CA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CA" dirty="0" smtClean="0"/>
              <a:t>New studies have shown that many long-lasting, high-performance companies demonstrate the following:</a:t>
            </a:r>
          </a:p>
          <a:p>
            <a:pPr lvl="1"/>
            <a:r>
              <a:rPr lang="en-CA" dirty="0" smtClean="0"/>
              <a:t>People-oriented</a:t>
            </a:r>
          </a:p>
          <a:p>
            <a:pPr lvl="1"/>
            <a:r>
              <a:rPr lang="en-CA" dirty="0" smtClean="0"/>
              <a:t>Team-oriented</a:t>
            </a:r>
          </a:p>
          <a:p>
            <a:pPr lvl="1"/>
            <a:r>
              <a:rPr lang="en-CA" dirty="0" smtClean="0"/>
              <a:t>Information-oriented</a:t>
            </a:r>
          </a:p>
          <a:p>
            <a:pPr lvl="1"/>
            <a:r>
              <a:rPr lang="en-CA" dirty="0" smtClean="0"/>
              <a:t>Achievement-oriented</a:t>
            </a:r>
          </a:p>
          <a:p>
            <a:pPr lvl="1"/>
            <a:r>
              <a:rPr lang="en-CA" dirty="0" smtClean="0"/>
              <a:t>Learning-oriented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Wood Type</Template>
  <TotalTime>79</TotalTime>
  <Words>919</Words>
  <Application>Microsoft Office PowerPoint</Application>
  <PresentationFormat>Custom</PresentationFormat>
  <Paragraphs>85</Paragraphs>
  <Slides>11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Wood Type</vt:lpstr>
      <vt:lpstr>Microsoft Photo Editor 3.0 Photo</vt:lpstr>
      <vt:lpstr>Modern management foundations</vt:lpstr>
      <vt:lpstr>Quantitative analysis and tools</vt:lpstr>
      <vt:lpstr>Mathematical Forecasting and linear programming</vt:lpstr>
      <vt:lpstr>Network model</vt:lpstr>
      <vt:lpstr>Inventory Analysis and Queuing theory</vt:lpstr>
      <vt:lpstr>Organizations as systems</vt:lpstr>
      <vt:lpstr>Contingency Thinking</vt:lpstr>
      <vt:lpstr>Quality management</vt:lpstr>
      <vt:lpstr>Evidence Based management (EBM):  High performance organizations</vt:lpstr>
      <vt:lpstr>Ebm continued…</vt:lpstr>
      <vt:lpstr>21st century leadership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Eric avadiev</dc:creator>
  <cp:lastModifiedBy>Eric</cp:lastModifiedBy>
  <cp:revision>2</cp:revision>
  <dcterms:created xsi:type="dcterms:W3CDTF">2014-09-12T02:14:24Z</dcterms:created>
  <dcterms:modified xsi:type="dcterms:W3CDTF">2015-11-24T03:43:34Z</dcterms:modified>
</cp:coreProperties>
</file>