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8" r:id="rId13"/>
    <p:sldId id="267"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4" d="100"/>
          <a:sy n="64" d="100"/>
        </p:scale>
        <p:origin x="-1008" y="30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E349095-707E-4606-B20A-9531C88B6308}" type="datetimeFigureOut">
              <a:rPr lang="en-US" smtClean="0"/>
              <a:pPr/>
              <a:t>2/3/2016</a:t>
            </a:fld>
            <a:endParaRPr lang="en-CA"/>
          </a:p>
        </p:txBody>
      </p:sp>
      <p:sp>
        <p:nvSpPr>
          <p:cNvPr id="17" name="Footer Placeholder 16"/>
          <p:cNvSpPr>
            <a:spLocks noGrp="1"/>
          </p:cNvSpPr>
          <p:nvPr>
            <p:ph type="ftr" sz="quarter" idx="11"/>
          </p:nvPr>
        </p:nvSpPr>
        <p:spPr/>
        <p:txBody>
          <a:bodyPr/>
          <a:lstStyle/>
          <a:p>
            <a:endParaRPr lang="en-CA"/>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8E952AB-2681-41E0-A1C7-2B4C08F5B065}" type="slidenum">
              <a:rPr lang="en-CA" smtClean="0"/>
              <a:pPr/>
              <a:t>‹#›</a:t>
            </a:fld>
            <a:endParaRPr lang="en-CA"/>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349095-707E-4606-B20A-9531C88B6308}" type="datetimeFigureOut">
              <a:rPr lang="en-US" smtClean="0"/>
              <a:pPr/>
              <a:t>2/3/2016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E952AB-2681-41E0-A1C7-2B4C08F5B065}"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8E952AB-2681-41E0-A1C7-2B4C08F5B065}" type="slidenum">
              <a:rPr lang="en-CA" smtClean="0"/>
              <a:pPr/>
              <a:t>‹#›</a:t>
            </a:fld>
            <a:endParaRPr lang="en-CA"/>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E349095-707E-4606-B20A-9531C88B6308}" type="datetimeFigureOut">
              <a:rPr lang="en-US" smtClean="0"/>
              <a:pPr/>
              <a:t>2/3/2016</a:t>
            </a:fld>
            <a:endParaRPr lang="en-CA"/>
          </a:p>
        </p:txBody>
      </p:sp>
      <p:sp>
        <p:nvSpPr>
          <p:cNvPr id="5" name="Footer Placeholder 4"/>
          <p:cNvSpPr>
            <a:spLocks noGrp="1"/>
          </p:cNvSpPr>
          <p:nvPr>
            <p:ph type="ftr" sz="quarter" idx="11"/>
          </p:nvPr>
        </p:nvSpPr>
        <p:spPr/>
        <p:txBody>
          <a:bodyPr/>
          <a:lstStyle/>
          <a:p>
            <a:endParaRPr lang="en-CA"/>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E349095-707E-4606-B20A-9531C88B6308}" type="datetimeFigureOut">
              <a:rPr lang="en-US" smtClean="0"/>
              <a:pPr/>
              <a:t>2/3/2016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4361688" y="1026372"/>
            <a:ext cx="457200" cy="441325"/>
          </a:xfrm>
        </p:spPr>
        <p:txBody>
          <a:bodyPr/>
          <a:lstStyle/>
          <a:p>
            <a:fld id="{48E952AB-2681-41E0-A1C7-2B4C08F5B065}" type="slidenum">
              <a:rPr lang="en-CA" smtClean="0"/>
              <a:pPr/>
              <a:t>‹#›</a:t>
            </a:fld>
            <a:endParaRPr lang="en-CA"/>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CA"/>
          </a:p>
        </p:txBody>
      </p:sp>
      <p:sp>
        <p:nvSpPr>
          <p:cNvPr id="4" name="Date Placeholder 3"/>
          <p:cNvSpPr>
            <a:spLocks noGrp="1"/>
          </p:cNvSpPr>
          <p:nvPr>
            <p:ph type="dt" sz="half" idx="10"/>
          </p:nvPr>
        </p:nvSpPr>
        <p:spPr/>
        <p:txBody>
          <a:bodyPr/>
          <a:lstStyle/>
          <a:p>
            <a:fld id="{9E349095-707E-4606-B20A-9531C88B6308}" type="datetimeFigureOut">
              <a:rPr lang="en-US" smtClean="0"/>
              <a:pPr/>
              <a:t>2/3/2016</a:t>
            </a:fld>
            <a:endParaRPr lang="en-CA"/>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8E952AB-2681-41E0-A1C7-2B4C08F5B065}" type="slidenum">
              <a:rPr lang="en-CA" smtClean="0"/>
              <a:pPr/>
              <a:t>‹#›</a:t>
            </a:fld>
            <a:endParaRPr lang="en-CA"/>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E349095-707E-4606-B20A-9531C88B6308}" type="datetimeFigureOut">
              <a:rPr lang="en-US" smtClean="0"/>
              <a:pPr/>
              <a:t>2/3/2016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8E952AB-2681-41E0-A1C7-2B4C08F5B065}" type="slidenum">
              <a:rPr lang="en-CA" smtClean="0"/>
              <a:pPr/>
              <a:t>‹#›</a:t>
            </a:fld>
            <a:endParaRPr lang="en-CA"/>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E349095-707E-4606-B20A-9531C88B6308}" type="datetimeFigureOut">
              <a:rPr lang="en-US" smtClean="0"/>
              <a:pPr/>
              <a:t>2/3/2016</a:t>
            </a:fld>
            <a:endParaRPr lang="en-CA"/>
          </a:p>
        </p:txBody>
      </p:sp>
      <p:sp>
        <p:nvSpPr>
          <p:cNvPr id="8" name="Footer Placeholder 7"/>
          <p:cNvSpPr>
            <a:spLocks noGrp="1"/>
          </p:cNvSpPr>
          <p:nvPr>
            <p:ph type="ftr" sz="quarter" idx="11"/>
          </p:nvPr>
        </p:nvSpPr>
        <p:spPr>
          <a:xfrm>
            <a:off x="304800" y="6409944"/>
            <a:ext cx="3581400" cy="365760"/>
          </a:xfrm>
        </p:spPr>
        <p:txBody>
          <a:bodyPr/>
          <a:lstStyle/>
          <a:p>
            <a:endParaRPr lang="en-CA"/>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8E952AB-2681-41E0-A1C7-2B4C08F5B065}" type="slidenum">
              <a:rPr lang="en-CA" smtClean="0"/>
              <a:pPr/>
              <a:t>‹#›</a:t>
            </a:fld>
            <a:endParaRPr lang="en-CA"/>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E349095-707E-4606-B20A-9531C88B6308}" type="datetimeFigureOut">
              <a:rPr lang="en-US" smtClean="0"/>
              <a:pPr/>
              <a:t>2/3/2016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4343400" y="1036020"/>
            <a:ext cx="457200" cy="441325"/>
          </a:xfrm>
        </p:spPr>
        <p:txBody>
          <a:bodyPr/>
          <a:lstStyle/>
          <a:p>
            <a:fld id="{48E952AB-2681-41E0-A1C7-2B4C08F5B065}"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E349095-707E-4606-B20A-9531C88B6308}" type="datetimeFigureOut">
              <a:rPr lang="en-US" smtClean="0"/>
              <a:pPr/>
              <a:t>2/3/2016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8E952AB-2681-41E0-A1C7-2B4C08F5B065}"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8E952AB-2681-41E0-A1C7-2B4C08F5B065}" type="slidenum">
              <a:rPr lang="en-CA" smtClean="0"/>
              <a:pPr/>
              <a:t>‹#›</a:t>
            </a:fld>
            <a:endParaRPr lang="en-CA"/>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E349095-707E-4606-B20A-9531C88B6308}" type="datetimeFigureOut">
              <a:rPr lang="en-US" smtClean="0"/>
              <a:pPr/>
              <a:t>2/3/2016</a:t>
            </a:fld>
            <a:endParaRPr lang="en-CA"/>
          </a:p>
        </p:txBody>
      </p:sp>
      <p:sp>
        <p:nvSpPr>
          <p:cNvPr id="6" name="Footer Placeholder 5"/>
          <p:cNvSpPr>
            <a:spLocks noGrp="1"/>
          </p:cNvSpPr>
          <p:nvPr>
            <p:ph type="ftr" sz="quarter" idx="11"/>
          </p:nvPr>
        </p:nvSpPr>
        <p:spPr>
          <a:xfrm>
            <a:off x="301752" y="6410848"/>
            <a:ext cx="3383280" cy="365760"/>
          </a:xfrm>
        </p:spPr>
        <p:txBody>
          <a:bodyPr/>
          <a:lstStyle/>
          <a:p>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8E952AB-2681-41E0-A1C7-2B4C08F5B065}" type="slidenum">
              <a:rPr lang="en-CA" smtClean="0"/>
              <a:pPr/>
              <a:t>‹#›</a:t>
            </a:fld>
            <a:endParaRPr lang="en-CA"/>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E349095-707E-4606-B20A-9531C88B6308}" type="datetimeFigureOut">
              <a:rPr lang="en-US" smtClean="0"/>
              <a:pPr/>
              <a:t>2/3/2016</a:t>
            </a:fld>
            <a:endParaRPr lang="en-CA"/>
          </a:p>
        </p:txBody>
      </p:sp>
      <p:sp>
        <p:nvSpPr>
          <p:cNvPr id="6" name="Footer Placeholder 5"/>
          <p:cNvSpPr>
            <a:spLocks noGrp="1"/>
          </p:cNvSpPr>
          <p:nvPr>
            <p:ph type="ftr" sz="quarter" idx="11"/>
          </p:nvPr>
        </p:nvSpPr>
        <p:spPr>
          <a:xfrm>
            <a:off x="301752" y="6410848"/>
            <a:ext cx="3584448" cy="365760"/>
          </a:xfrm>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E349095-707E-4606-B20A-9531C88B6308}" type="datetimeFigureOut">
              <a:rPr lang="en-US" smtClean="0"/>
              <a:pPr/>
              <a:t>2/3/2016</a:t>
            </a:fld>
            <a:endParaRPr lang="en-CA"/>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CA"/>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8E952AB-2681-41E0-A1C7-2B4C08F5B065}" type="slidenum">
              <a:rPr lang="en-CA" smtClean="0"/>
              <a:pPr/>
              <a:t>‹#›</a:t>
            </a:fld>
            <a:endParaRPr lang="en-CA"/>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DlZCoh70UB4"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s://www.youtube.com/watch?v=GkgZFI4ZT0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lnSpcReduction="10000"/>
          </a:bodyPr>
          <a:lstStyle/>
          <a:p>
            <a:r>
              <a:rPr lang="en-CA" sz="2800" dirty="0" smtClean="0"/>
              <a:t>Strategic management:</a:t>
            </a:r>
          </a:p>
          <a:p>
            <a:r>
              <a:rPr lang="en-CA" sz="2800" b="0" dirty="0" smtClean="0"/>
              <a:t>Analysing the Environment to prepare for the future</a:t>
            </a:r>
            <a:endParaRPr lang="en-CA" sz="2800" b="0" dirty="0"/>
          </a:p>
        </p:txBody>
      </p:sp>
      <p:sp>
        <p:nvSpPr>
          <p:cNvPr id="2" name="Title 1"/>
          <p:cNvSpPr>
            <a:spLocks noGrp="1"/>
          </p:cNvSpPr>
          <p:nvPr>
            <p:ph type="ctrTitle"/>
          </p:nvPr>
        </p:nvSpPr>
        <p:spPr/>
        <p:txBody>
          <a:bodyPr/>
          <a:lstStyle/>
          <a:p>
            <a:r>
              <a:rPr lang="en-CA" dirty="0" smtClean="0"/>
              <a:t>Analysis of The Organization’s External Environment</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PEPSI Technology</a:t>
            </a:r>
            <a:endParaRPr lang="en-CA" b="1" dirty="0"/>
          </a:p>
        </p:txBody>
      </p:sp>
      <p:sp>
        <p:nvSpPr>
          <p:cNvPr id="3" name="Content Placeholder 2"/>
          <p:cNvSpPr>
            <a:spLocks noGrp="1"/>
          </p:cNvSpPr>
          <p:nvPr>
            <p:ph sz="quarter" idx="1"/>
          </p:nvPr>
        </p:nvSpPr>
        <p:spPr/>
        <p:txBody>
          <a:bodyPr>
            <a:normAutofit/>
          </a:bodyPr>
          <a:lstStyle/>
          <a:p>
            <a:r>
              <a:rPr lang="en-CA" b="1" dirty="0" smtClean="0"/>
              <a:t>Technology</a:t>
            </a:r>
            <a:r>
              <a:rPr lang="en-CA" dirty="0" smtClean="0"/>
              <a:t>: </a:t>
            </a:r>
          </a:p>
          <a:p>
            <a:pPr lvl="1"/>
            <a:r>
              <a:rPr lang="en-CA" dirty="0" smtClean="0">
                <a:solidFill>
                  <a:schemeClr val="tx1"/>
                </a:solidFill>
              </a:rPr>
              <a:t>Company marketing, advertising and promotional programs: Recent development in technology of TV and internet use HD graphics. Products look more attractive especially if the HD is used on the television. </a:t>
            </a:r>
          </a:p>
          <a:p>
            <a:pPr lvl="1"/>
            <a:r>
              <a:rPr lang="en-CA" dirty="0" smtClean="0">
                <a:solidFill>
                  <a:schemeClr val="tx1"/>
                </a:solidFill>
              </a:rPr>
              <a:t>Vending machines: plastic bottles and cans have helped to increase sales for PepsiCo. because they can easily be carried and disposed after use and helped to increase sales because it saves on labour cost</a:t>
            </a:r>
          </a:p>
          <a:p>
            <a:pPr lvl="1"/>
            <a:r>
              <a:rPr lang="en-CA" dirty="0" smtClean="0">
                <a:solidFill>
                  <a:schemeClr val="tx1"/>
                </a:solidFill>
              </a:rPr>
              <a:t>PepsiCo .’s biggest factory is in New York: has a machine with the latest technology which can manufacture cans of PepsiCo drinks faster than bullets from a machine gun.</a:t>
            </a:r>
          </a:p>
          <a:p>
            <a:endParaRPr lang="en-CA" dirty="0" smtClean="0"/>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Porter’s Five Forces</a:t>
            </a:r>
            <a:endParaRPr lang="en-CA" b="1" dirty="0"/>
          </a:p>
        </p:txBody>
      </p:sp>
      <p:sp>
        <p:nvSpPr>
          <p:cNvPr id="3" name="Content Placeholder 2"/>
          <p:cNvSpPr>
            <a:spLocks noGrp="1"/>
          </p:cNvSpPr>
          <p:nvPr>
            <p:ph sz="quarter" idx="1"/>
          </p:nvPr>
        </p:nvSpPr>
        <p:spPr>
          <a:xfrm>
            <a:off x="301752" y="1527048"/>
            <a:ext cx="3198678" cy="4572000"/>
          </a:xfrm>
        </p:spPr>
        <p:txBody>
          <a:bodyPr>
            <a:normAutofit fontScale="92500"/>
          </a:bodyPr>
          <a:lstStyle/>
          <a:p>
            <a:r>
              <a:rPr lang="en-CA" dirty="0" smtClean="0"/>
              <a:t>A tool used to analyze risk (current and potential) from within an organization’s industry</a:t>
            </a:r>
          </a:p>
          <a:p>
            <a:r>
              <a:rPr lang="en-CA" dirty="0" smtClean="0"/>
              <a:t>Considers whether identified risks are Low, Medium or High Pressure</a:t>
            </a:r>
          </a:p>
          <a:p>
            <a:pPr>
              <a:buNone/>
            </a:pPr>
            <a:endParaRPr lang="en-CA" dirty="0" smtClean="0"/>
          </a:p>
        </p:txBody>
      </p:sp>
      <p:pic>
        <p:nvPicPr>
          <p:cNvPr id="1026" name="Picture 2" descr="http://masonmyers.com/wp-content/uploads/2013/02/fiveforcesmichaelporter.png"/>
          <p:cNvPicPr>
            <a:picLocks noChangeAspect="1" noChangeArrowheads="1"/>
          </p:cNvPicPr>
          <p:nvPr/>
        </p:nvPicPr>
        <p:blipFill>
          <a:blip r:embed="rId2"/>
          <a:srcRect/>
          <a:stretch>
            <a:fillRect/>
          </a:stretch>
        </p:blipFill>
        <p:spPr bwMode="auto">
          <a:xfrm>
            <a:off x="3357554" y="1428736"/>
            <a:ext cx="5541182" cy="488478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28600"/>
            <a:ext cx="8534400" cy="758952"/>
          </a:xfrm>
        </p:spPr>
        <p:txBody>
          <a:bodyPr>
            <a:normAutofit/>
          </a:bodyPr>
          <a:lstStyle/>
          <a:p>
            <a:r>
              <a:rPr lang="en-CA" sz="3000" b="1" dirty="0" smtClean="0"/>
              <a:t>Rivalry Among Existing Competitors </a:t>
            </a:r>
            <a:endParaRPr lang="en-CA" sz="3000" b="1" dirty="0"/>
          </a:p>
        </p:txBody>
      </p:sp>
      <p:sp>
        <p:nvSpPr>
          <p:cNvPr id="3" name="Content Placeholder 2"/>
          <p:cNvSpPr>
            <a:spLocks noGrp="1"/>
          </p:cNvSpPr>
          <p:nvPr>
            <p:ph sz="quarter" idx="1"/>
          </p:nvPr>
        </p:nvSpPr>
        <p:spPr/>
        <p:txBody>
          <a:bodyPr>
            <a:normAutofit fontScale="92500" lnSpcReduction="10000"/>
          </a:bodyPr>
          <a:lstStyle/>
          <a:p>
            <a:r>
              <a:rPr lang="en-CA" dirty="0" smtClean="0"/>
              <a:t>Main competitor is Pepsi which also has a wide range of beverage products under its brand. </a:t>
            </a:r>
          </a:p>
          <a:p>
            <a:r>
              <a:rPr lang="en-CA" dirty="0" smtClean="0"/>
              <a:t>Both Coca-Cola and Pepsi are the predominant carbonated beverages and committed heavily to sponsoring outdoor events and activities.</a:t>
            </a:r>
          </a:p>
          <a:p>
            <a:r>
              <a:rPr lang="en-CA" dirty="0" smtClean="0"/>
              <a:t>Pepsi’s price point, taste, and brand power is on par with Coca-Cola</a:t>
            </a:r>
          </a:p>
          <a:p>
            <a:r>
              <a:rPr lang="en-CA" dirty="0" smtClean="0"/>
              <a:t>Other soda brands are present in the market (e.g. Dr. Pepper), but they have not seem the same success. </a:t>
            </a:r>
          </a:p>
          <a:p>
            <a:pPr>
              <a:buNone/>
            </a:pPr>
            <a:endParaRPr lang="en-CA" dirty="0" smtClean="0"/>
          </a:p>
          <a:p>
            <a:pPr algn="ctr">
              <a:buNone/>
            </a:pPr>
            <a:r>
              <a:rPr lang="en-CA" b="1" dirty="0" smtClean="0"/>
              <a:t>Threat Level: </a:t>
            </a:r>
            <a:r>
              <a:rPr lang="en-CA" b="1" dirty="0" smtClean="0">
                <a:solidFill>
                  <a:srgbClr val="FF0000"/>
                </a:solidFill>
              </a:rPr>
              <a:t>HIGH PRESSURE!!!!!</a:t>
            </a:r>
            <a:endParaRPr lang="en-CA" b="1" dirty="0">
              <a:solidFill>
                <a:srgbClr val="FF0000"/>
              </a:solidFill>
            </a:endParaRPr>
          </a:p>
        </p:txBody>
      </p:sp>
      <p:pic>
        <p:nvPicPr>
          <p:cNvPr id="24578" name="Picture 2" descr="http://vignette3.wikia.nocookie.net/logopedia/images/a/a8/Coca-Cola_1950.png/revision/latest?cb=20150801073948"/>
          <p:cNvPicPr>
            <a:picLocks noChangeAspect="1" noChangeArrowheads="1"/>
          </p:cNvPicPr>
          <p:nvPr/>
        </p:nvPicPr>
        <p:blipFill>
          <a:blip r:embed="rId2" cstate="print"/>
          <a:srcRect/>
          <a:stretch>
            <a:fillRect/>
          </a:stretch>
        </p:blipFill>
        <p:spPr bwMode="auto">
          <a:xfrm>
            <a:off x="500034" y="214290"/>
            <a:ext cx="1071570" cy="10715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Threat of New Entrants</a:t>
            </a:r>
            <a:endParaRPr lang="en-CA" b="1" dirty="0"/>
          </a:p>
        </p:txBody>
      </p:sp>
      <p:sp>
        <p:nvSpPr>
          <p:cNvPr id="4" name="Content Placeholder 3"/>
          <p:cNvSpPr>
            <a:spLocks noGrp="1"/>
          </p:cNvSpPr>
          <p:nvPr>
            <p:ph sz="quarter" idx="1"/>
          </p:nvPr>
        </p:nvSpPr>
        <p:spPr/>
        <p:txBody>
          <a:bodyPr>
            <a:normAutofit/>
          </a:bodyPr>
          <a:lstStyle/>
          <a:p>
            <a:r>
              <a:rPr lang="en-CA" dirty="0" smtClean="0"/>
              <a:t>Entry barriers are relatively low for the beverage industry: there is no consumer switching cost</a:t>
            </a:r>
          </a:p>
          <a:p>
            <a:r>
              <a:rPr lang="en-CA" dirty="0" smtClean="0"/>
              <a:t>There is an increasing amount of new brands appearing in the market with similar prices to Coke</a:t>
            </a:r>
          </a:p>
          <a:p>
            <a:r>
              <a:rPr lang="en-CA" dirty="0" smtClean="0"/>
              <a:t>Coca-Cola is seen not only as a beverage but also as a brand. It has held a very significant market share for a long time (1892) and loyal customers are not very likely to try a new brand.</a:t>
            </a:r>
          </a:p>
          <a:p>
            <a:pPr>
              <a:buNone/>
            </a:pPr>
            <a:endParaRPr lang="en-CA" dirty="0" smtClean="0"/>
          </a:p>
          <a:p>
            <a:pPr algn="ctr">
              <a:buNone/>
            </a:pPr>
            <a:r>
              <a:rPr lang="en-CA" b="1" dirty="0" smtClean="0"/>
              <a:t>Threat Level: </a:t>
            </a:r>
            <a:r>
              <a:rPr lang="en-CA" b="1" dirty="0" smtClean="0">
                <a:solidFill>
                  <a:srgbClr val="FF6600"/>
                </a:solidFill>
              </a:rPr>
              <a:t>MEDIUM PRESSURE</a:t>
            </a:r>
          </a:p>
          <a:p>
            <a:pPr algn="ctr">
              <a:buNone/>
            </a:pPr>
            <a:endParaRPr lang="en-CA" dirty="0"/>
          </a:p>
        </p:txBody>
      </p:sp>
      <p:pic>
        <p:nvPicPr>
          <p:cNvPr id="5" name="Picture 2" descr="http://vignette3.wikia.nocookie.net/logopedia/images/a/a8/Coca-Cola_1950.png/revision/latest?cb=20150801073948"/>
          <p:cNvPicPr>
            <a:picLocks noChangeAspect="1" noChangeArrowheads="1"/>
          </p:cNvPicPr>
          <p:nvPr/>
        </p:nvPicPr>
        <p:blipFill>
          <a:blip r:embed="rId2" cstate="print"/>
          <a:srcRect/>
          <a:stretch>
            <a:fillRect/>
          </a:stretch>
        </p:blipFill>
        <p:spPr bwMode="auto">
          <a:xfrm>
            <a:off x="500034" y="214290"/>
            <a:ext cx="1071570" cy="10715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calcmode="lin" valueType="num">
                                      <p:cBhvr additive="base">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285728"/>
            <a:ext cx="7786742" cy="758952"/>
          </a:xfrm>
        </p:spPr>
        <p:txBody>
          <a:bodyPr/>
          <a:lstStyle/>
          <a:p>
            <a:r>
              <a:rPr lang="en-CA" b="1" dirty="0" smtClean="0"/>
              <a:t>Threat of Substitute Products</a:t>
            </a:r>
            <a:endParaRPr lang="en-CA" b="1" dirty="0"/>
          </a:p>
        </p:txBody>
      </p:sp>
      <p:sp>
        <p:nvSpPr>
          <p:cNvPr id="3" name="Content Placeholder 2"/>
          <p:cNvSpPr>
            <a:spLocks noGrp="1"/>
          </p:cNvSpPr>
          <p:nvPr>
            <p:ph sz="quarter" idx="1"/>
          </p:nvPr>
        </p:nvSpPr>
        <p:spPr>
          <a:xfrm>
            <a:off x="214314" y="1527048"/>
            <a:ext cx="8929718" cy="4572000"/>
          </a:xfrm>
        </p:spPr>
        <p:txBody>
          <a:bodyPr>
            <a:normAutofit fontScale="92500" lnSpcReduction="10000"/>
          </a:bodyPr>
          <a:lstStyle/>
          <a:p>
            <a:r>
              <a:rPr lang="en-CA" sz="2600" dirty="0" smtClean="0"/>
              <a:t>There are MANY kinds of energy drinks/sodas/juice products in the market. </a:t>
            </a:r>
          </a:p>
          <a:p>
            <a:r>
              <a:rPr lang="en-CA" sz="2600" dirty="0" smtClean="0"/>
              <a:t>Coca-cola doesn’t really have an entirely unique flavour. In a blind taste test, people can’t tell the difference between Coca-Cola and Pepsi.</a:t>
            </a:r>
          </a:p>
          <a:p>
            <a:r>
              <a:rPr lang="en-CA" sz="2600" dirty="0" smtClean="0"/>
              <a:t>Recent attention around the incredibly high quantity of sugar in the soda makes other drinks more appealing</a:t>
            </a:r>
          </a:p>
          <a:p>
            <a:r>
              <a:rPr lang="en-CA" sz="2600" dirty="0" smtClean="0"/>
              <a:t>Although there are many different beverages for consumers to drink , when choosing a soft drink, Coca-Cola is generally a “staple” choice</a:t>
            </a:r>
          </a:p>
          <a:p>
            <a:pPr>
              <a:buNone/>
            </a:pPr>
            <a:endParaRPr lang="en-CA" sz="2600" dirty="0" smtClean="0"/>
          </a:p>
          <a:p>
            <a:pPr algn="ctr">
              <a:buNone/>
            </a:pPr>
            <a:r>
              <a:rPr lang="en-CA" b="1" dirty="0" smtClean="0"/>
              <a:t>Threat Level: </a:t>
            </a:r>
            <a:r>
              <a:rPr lang="en-CA" b="1" dirty="0" smtClean="0">
                <a:solidFill>
                  <a:srgbClr val="FF6600"/>
                </a:solidFill>
              </a:rPr>
              <a:t>MEDIUM </a:t>
            </a:r>
            <a:r>
              <a:rPr lang="en-CA" b="1" dirty="0" smtClean="0"/>
              <a:t>-</a:t>
            </a:r>
            <a:r>
              <a:rPr lang="en-CA" b="1" dirty="0" smtClean="0">
                <a:solidFill>
                  <a:srgbClr val="FF0000"/>
                </a:solidFill>
              </a:rPr>
              <a:t>HIGH</a:t>
            </a:r>
            <a:r>
              <a:rPr lang="en-CA" b="1" dirty="0" smtClean="0">
                <a:solidFill>
                  <a:srgbClr val="FF6600"/>
                </a:solidFill>
              </a:rPr>
              <a:t> </a:t>
            </a:r>
            <a:r>
              <a:rPr lang="en-CA" b="1" dirty="0" smtClean="0"/>
              <a:t>PRESSURE</a:t>
            </a:r>
          </a:p>
          <a:p>
            <a:pPr>
              <a:buNone/>
            </a:pPr>
            <a:endParaRPr lang="en-CA" dirty="0" smtClean="0"/>
          </a:p>
          <a:p>
            <a:pPr algn="ctr">
              <a:buNone/>
            </a:pPr>
            <a:endParaRPr lang="en-CA" dirty="0"/>
          </a:p>
        </p:txBody>
      </p:sp>
      <p:pic>
        <p:nvPicPr>
          <p:cNvPr id="4" name="Picture 2" descr="http://vignette3.wikia.nocookie.net/logopedia/images/a/a8/Coca-Cola_1950.png/revision/latest?cb=20150801073948"/>
          <p:cNvPicPr>
            <a:picLocks noChangeAspect="1" noChangeArrowheads="1"/>
          </p:cNvPicPr>
          <p:nvPr/>
        </p:nvPicPr>
        <p:blipFill>
          <a:blip r:embed="rId2" cstate="print"/>
          <a:srcRect/>
          <a:stretch>
            <a:fillRect/>
          </a:stretch>
        </p:blipFill>
        <p:spPr bwMode="auto">
          <a:xfrm>
            <a:off x="500034" y="214290"/>
            <a:ext cx="1071570" cy="10715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4"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from="(-#ppt_w/2)" to="(#ppt_x)" calcmode="lin" valueType="num">
                                      <p:cBhvr>
                                        <p:cTn id="27" dur="600" fill="hold">
                                          <p:stCondLst>
                                            <p:cond delay="0"/>
                                          </p:stCondLst>
                                        </p:cTn>
                                        <p:tgtEl>
                                          <p:spTgt spid="3">
                                            <p:txEl>
                                              <p:pRg st="5" end="5"/>
                                            </p:txEl>
                                          </p:spTgt>
                                        </p:tgtEl>
                                        <p:attrNameLst>
                                          <p:attrName>ppt_x</p:attrName>
                                        </p:attrNameLst>
                                      </p:cBhvr>
                                    </p:anim>
                                    <p:anim from="0" to="-1.0" calcmode="lin" valueType="num">
                                      <p:cBhvr>
                                        <p:cTn id="28" dur="200" decel="50000" autoRev="1" fill="hold">
                                          <p:stCondLst>
                                            <p:cond delay="600"/>
                                          </p:stCondLst>
                                        </p:cTn>
                                        <p:tgtEl>
                                          <p:spTgt spid="3">
                                            <p:txEl>
                                              <p:pRg st="5" end="5"/>
                                            </p:txEl>
                                          </p:spTgt>
                                        </p:tgtEl>
                                        <p:attrNameLst>
                                          <p:attrName>xshear</p:attrName>
                                        </p:attrNameLst>
                                      </p:cBhvr>
                                    </p:anim>
                                    <p:animScale>
                                      <p:cBhvr>
                                        <p:cTn id="29" dur="200" decel="100000" autoRev="1" fill="hold">
                                          <p:stCondLst>
                                            <p:cond delay="600"/>
                                          </p:stCondLst>
                                        </p:cTn>
                                        <p:tgtEl>
                                          <p:spTgt spid="3">
                                            <p:txEl>
                                              <p:pRg st="5" end="5"/>
                                            </p:txEl>
                                          </p:spTgt>
                                        </p:tgtEl>
                                      </p:cBhvr>
                                      <p:from x="100000" y="100000"/>
                                      <p:to x="80000" y="100000"/>
                                    </p:animScale>
                                    <p:anim by="(#ppt_h/3+#ppt_w*0.1)" calcmode="lin" valueType="num">
                                      <p:cBhvr additive="sum">
                                        <p:cTn id="30" dur="200" decel="100000" autoRev="1" fill="hold">
                                          <p:stCondLst>
                                            <p:cond delay="600"/>
                                          </p:stCondLst>
                                        </p:cTn>
                                        <p:tgtEl>
                                          <p:spTgt spid="3">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28600"/>
            <a:ext cx="8534400" cy="758952"/>
          </a:xfrm>
        </p:spPr>
        <p:txBody>
          <a:bodyPr/>
          <a:lstStyle/>
          <a:p>
            <a:r>
              <a:rPr lang="en-CA" b="1" dirty="0" smtClean="0"/>
              <a:t>Bargaining Power of Suppliers</a:t>
            </a:r>
            <a:endParaRPr lang="en-CA" b="1" dirty="0"/>
          </a:p>
        </p:txBody>
      </p:sp>
      <p:sp>
        <p:nvSpPr>
          <p:cNvPr id="3" name="Content Placeholder 2"/>
          <p:cNvSpPr>
            <a:spLocks noGrp="1"/>
          </p:cNvSpPr>
          <p:nvPr>
            <p:ph sz="quarter" idx="1"/>
          </p:nvPr>
        </p:nvSpPr>
        <p:spPr/>
        <p:txBody>
          <a:bodyPr/>
          <a:lstStyle/>
          <a:p>
            <a:r>
              <a:rPr lang="en-CA" dirty="0" smtClean="0"/>
              <a:t>The main ingredients for the soft drink include carbonated water, phosphoric acid, sweetener, and caffeine. The suppliers are not concentrated or differentiated. </a:t>
            </a:r>
          </a:p>
          <a:p>
            <a:r>
              <a:rPr lang="en-CA" dirty="0" smtClean="0"/>
              <a:t>Because the ingredients are not rare, Coca-Cola will not have trouble obtaining the supplies they need</a:t>
            </a:r>
          </a:p>
          <a:p>
            <a:r>
              <a:rPr lang="en-CA" dirty="0" smtClean="0"/>
              <a:t>Coca-Cola is likely a large, or the largest customer, of any of these suppliers.</a:t>
            </a:r>
          </a:p>
          <a:p>
            <a:pPr>
              <a:buNone/>
            </a:pPr>
            <a:endParaRPr lang="en-CA" dirty="0" smtClean="0"/>
          </a:p>
          <a:p>
            <a:pPr algn="ctr">
              <a:buNone/>
            </a:pPr>
            <a:r>
              <a:rPr lang="en-CA" b="1" dirty="0" smtClean="0"/>
              <a:t>Threat Level: </a:t>
            </a:r>
            <a:r>
              <a:rPr lang="en-CA" b="1" dirty="0" smtClean="0">
                <a:solidFill>
                  <a:srgbClr val="009900"/>
                </a:solidFill>
              </a:rPr>
              <a:t>LOW PRESSURE</a:t>
            </a:r>
          </a:p>
          <a:p>
            <a:pPr>
              <a:buNone/>
            </a:pPr>
            <a:endParaRPr lang="en-CA" dirty="0" smtClean="0"/>
          </a:p>
          <a:p>
            <a:pPr>
              <a:buNone/>
            </a:pPr>
            <a:endParaRPr lang="en-CA" dirty="0" smtClean="0"/>
          </a:p>
        </p:txBody>
      </p:sp>
      <p:pic>
        <p:nvPicPr>
          <p:cNvPr id="4" name="Picture 2" descr="http://vignette3.wikia.nocookie.net/logopedia/images/a/a8/Coca-Cola_1950.png/revision/latest?cb=20150801073948"/>
          <p:cNvPicPr>
            <a:picLocks noChangeAspect="1" noChangeArrowheads="1"/>
          </p:cNvPicPr>
          <p:nvPr/>
        </p:nvPicPr>
        <p:blipFill>
          <a:blip r:embed="rId2" cstate="print"/>
          <a:srcRect/>
          <a:stretch>
            <a:fillRect/>
          </a:stretch>
        </p:blipFill>
        <p:spPr bwMode="auto">
          <a:xfrm>
            <a:off x="357158" y="214290"/>
            <a:ext cx="1071570" cy="10715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8" presetClass="entr" presetSubtype="0" accel="10000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23"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Bargaining Power of Buyers</a:t>
            </a:r>
            <a:endParaRPr lang="en-CA" b="1" dirty="0"/>
          </a:p>
        </p:txBody>
      </p:sp>
      <p:sp>
        <p:nvSpPr>
          <p:cNvPr id="3" name="Content Placeholder 2"/>
          <p:cNvSpPr>
            <a:spLocks noGrp="1"/>
          </p:cNvSpPr>
          <p:nvPr>
            <p:ph sz="quarter" idx="1"/>
          </p:nvPr>
        </p:nvSpPr>
        <p:spPr>
          <a:xfrm>
            <a:off x="301752" y="1527048"/>
            <a:ext cx="6984892" cy="4572000"/>
          </a:xfrm>
        </p:spPr>
        <p:txBody>
          <a:bodyPr>
            <a:normAutofit fontScale="92500" lnSpcReduction="20000"/>
          </a:bodyPr>
          <a:lstStyle/>
          <a:p>
            <a:r>
              <a:rPr lang="en-CA" dirty="0" smtClean="0"/>
              <a:t>The individual buyer (consumer) is brand-driven, loyal, and already familiar with the product</a:t>
            </a:r>
          </a:p>
          <a:p>
            <a:r>
              <a:rPr lang="en-CA" dirty="0" smtClean="0"/>
              <a:t>May switch to Pepsi because there is no switching cost, but if they are loyal to the brand, they will not be motivated to switch</a:t>
            </a:r>
          </a:p>
          <a:p>
            <a:r>
              <a:rPr lang="en-CA" dirty="0" smtClean="0"/>
              <a:t>Large retailers, like Wal-Mart, have bargaining power because of the large order quantity, but the bargaining power is lessened because of the end consumer brand loyalty.</a:t>
            </a:r>
          </a:p>
          <a:p>
            <a:r>
              <a:rPr lang="en-CA" dirty="0" smtClean="0"/>
              <a:t>Buyers are starting to value “green products” – Soda Stream might become a future threat</a:t>
            </a:r>
          </a:p>
          <a:p>
            <a:pPr algn="ctr">
              <a:buNone/>
            </a:pPr>
            <a:r>
              <a:rPr lang="en-CA" b="1" dirty="0" smtClean="0"/>
              <a:t>Threat Level: </a:t>
            </a:r>
            <a:r>
              <a:rPr lang="en-CA" b="1" dirty="0" smtClean="0">
                <a:solidFill>
                  <a:srgbClr val="009900"/>
                </a:solidFill>
              </a:rPr>
              <a:t>LOW PRESSURE</a:t>
            </a:r>
          </a:p>
          <a:p>
            <a:pPr algn="ctr">
              <a:buNone/>
            </a:pPr>
            <a:endParaRPr lang="en-CA" dirty="0" smtClean="0"/>
          </a:p>
          <a:p>
            <a:pPr algn="ctr">
              <a:buNone/>
            </a:pPr>
            <a:endParaRPr lang="en-CA" dirty="0"/>
          </a:p>
        </p:txBody>
      </p:sp>
      <p:pic>
        <p:nvPicPr>
          <p:cNvPr id="4" name="Picture 2" descr="http://vignette3.wikia.nocookie.net/logopedia/images/a/a8/Coca-Cola_1950.png/revision/latest?cb=20150801073948"/>
          <p:cNvPicPr>
            <a:picLocks noChangeAspect="1" noChangeArrowheads="1"/>
          </p:cNvPicPr>
          <p:nvPr/>
        </p:nvPicPr>
        <p:blipFill>
          <a:blip r:embed="rId2" cstate="print"/>
          <a:srcRect/>
          <a:stretch>
            <a:fillRect/>
          </a:stretch>
        </p:blipFill>
        <p:spPr bwMode="auto">
          <a:xfrm>
            <a:off x="357158" y="214290"/>
            <a:ext cx="1071570" cy="1071570"/>
          </a:xfrm>
          <a:prstGeom prst="rect">
            <a:avLst/>
          </a:prstGeom>
          <a:noFill/>
        </p:spPr>
      </p:pic>
      <p:pic>
        <p:nvPicPr>
          <p:cNvPr id="1026" name="Picture 2" descr="http://www.sodastream.ca/en/assets/243-321-power.png">
            <a:hlinkClick r:id="rId3"/>
          </p:cNvPr>
          <p:cNvPicPr>
            <a:picLocks noChangeAspect="1" noChangeArrowheads="1"/>
          </p:cNvPicPr>
          <p:nvPr/>
        </p:nvPicPr>
        <p:blipFill>
          <a:blip r:embed="rId4"/>
          <a:srcRect/>
          <a:stretch>
            <a:fillRect/>
          </a:stretch>
        </p:blipFill>
        <p:spPr bwMode="auto">
          <a:xfrm>
            <a:off x="5643570" y="1357298"/>
            <a:ext cx="4629150" cy="70009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dissolve">
                                      <p:cBhvr>
                                        <p:cTn id="3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smtClean="0"/>
              <a:t>Analysis of The Environment</a:t>
            </a:r>
            <a:endParaRPr lang="en-CA" b="1" dirty="0"/>
          </a:p>
        </p:txBody>
      </p:sp>
      <p:sp>
        <p:nvSpPr>
          <p:cNvPr id="3" name="Content Placeholder 2"/>
          <p:cNvSpPr>
            <a:spLocks noGrp="1"/>
          </p:cNvSpPr>
          <p:nvPr>
            <p:ph sz="quarter" idx="1"/>
          </p:nvPr>
        </p:nvSpPr>
        <p:spPr/>
        <p:txBody>
          <a:bodyPr/>
          <a:lstStyle/>
          <a:p>
            <a:r>
              <a:rPr lang="en-CA" sz="4000" b="1" dirty="0" smtClean="0"/>
              <a:t>P</a:t>
            </a:r>
            <a:r>
              <a:rPr lang="en-CA" sz="4000" dirty="0" smtClean="0"/>
              <a:t>olitical Environment</a:t>
            </a:r>
          </a:p>
          <a:p>
            <a:r>
              <a:rPr lang="en-CA" sz="4000" b="1" dirty="0" smtClean="0"/>
              <a:t>E</a:t>
            </a:r>
            <a:r>
              <a:rPr lang="en-CA" sz="4000" dirty="0" smtClean="0"/>
              <a:t>conomic Environment</a:t>
            </a:r>
          </a:p>
          <a:p>
            <a:r>
              <a:rPr lang="en-CA" sz="4000" b="1" dirty="0" smtClean="0"/>
              <a:t>S</a:t>
            </a:r>
            <a:r>
              <a:rPr lang="en-CA" sz="4000" dirty="0" smtClean="0"/>
              <a:t>ocio-Cultural Environment</a:t>
            </a:r>
          </a:p>
          <a:p>
            <a:r>
              <a:rPr lang="en-CA" sz="4000" b="1" dirty="0" smtClean="0"/>
              <a:t>T</a:t>
            </a:r>
            <a:r>
              <a:rPr lang="en-CA" sz="4000" dirty="0" smtClean="0"/>
              <a:t>echnological Environment</a:t>
            </a:r>
            <a:endParaRPr lang="en-CA"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Political Environment</a:t>
            </a:r>
            <a:endParaRPr lang="en-CA" b="1" dirty="0"/>
          </a:p>
        </p:txBody>
      </p:sp>
      <p:sp>
        <p:nvSpPr>
          <p:cNvPr id="3" name="Content Placeholder 2"/>
          <p:cNvSpPr>
            <a:spLocks noGrp="1"/>
          </p:cNvSpPr>
          <p:nvPr>
            <p:ph sz="quarter" idx="1"/>
          </p:nvPr>
        </p:nvSpPr>
        <p:spPr>
          <a:xfrm>
            <a:off x="301752" y="1527048"/>
            <a:ext cx="8556528" cy="4572000"/>
          </a:xfrm>
        </p:spPr>
        <p:txBody>
          <a:bodyPr>
            <a:normAutofit/>
          </a:bodyPr>
          <a:lstStyle/>
          <a:p>
            <a:r>
              <a:rPr lang="en-CA" dirty="0" smtClean="0"/>
              <a:t>Existing and proposed laws and regulations</a:t>
            </a:r>
          </a:p>
          <a:p>
            <a:r>
              <a:rPr lang="en-CA" dirty="0" smtClean="0"/>
              <a:t>Government policies</a:t>
            </a:r>
          </a:p>
          <a:p>
            <a:r>
              <a:rPr lang="en-CA" dirty="0" smtClean="0"/>
              <a:t>Philosophies and objectives of political parties</a:t>
            </a:r>
          </a:p>
          <a:p>
            <a:pPr lvl="1"/>
            <a:r>
              <a:rPr lang="en-CA" dirty="0" smtClean="0"/>
              <a:t>Must monitor trends on political matters like health care, sales tax, environmental waste, military positioning</a:t>
            </a:r>
          </a:p>
          <a:p>
            <a:pPr>
              <a:buFont typeface="Wingdings" pitchFamily="2" charset="2"/>
              <a:buChar char="v"/>
            </a:pPr>
            <a:r>
              <a:rPr lang="en-CA" dirty="0" smtClean="0"/>
              <a:t>China v. Google over Beijing Olympics </a:t>
            </a:r>
          </a:p>
          <a:p>
            <a:pPr lvl="1">
              <a:buFont typeface="Wingdings" pitchFamily="2" charset="2"/>
              <a:buChar char="v"/>
            </a:pPr>
            <a:r>
              <a:rPr lang="en-CA" dirty="0" smtClean="0"/>
              <a:t>Internet Censorship</a:t>
            </a:r>
          </a:p>
          <a:p>
            <a:pPr>
              <a:buFont typeface="Wingdings" pitchFamily="2" charset="2"/>
              <a:buChar char="v"/>
            </a:pPr>
            <a:r>
              <a:rPr lang="en-CA" dirty="0" smtClean="0"/>
              <a:t>Reporters Without Borders</a:t>
            </a:r>
          </a:p>
        </p:txBody>
      </p:sp>
      <p:pic>
        <p:nvPicPr>
          <p:cNvPr id="1026" name="Picture 2" descr="http://chinalawandpolicy.com/wp-content/uploads/2010/07/blocked-in-china-censorship-320x240.gif"/>
          <p:cNvPicPr>
            <a:picLocks noChangeAspect="1" noChangeArrowheads="1"/>
          </p:cNvPicPr>
          <p:nvPr/>
        </p:nvPicPr>
        <p:blipFill>
          <a:blip r:embed="rId2"/>
          <a:srcRect/>
          <a:stretch>
            <a:fillRect/>
          </a:stretch>
        </p:blipFill>
        <p:spPr bwMode="auto">
          <a:xfrm>
            <a:off x="5738842" y="4286271"/>
            <a:ext cx="3048000" cy="2286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dissolve">
                                      <p:cBhvr>
                                        <p:cTn id="43" dur="500"/>
                                        <p:tgtEl>
                                          <p:spTgt spid="1026"/>
                                        </p:tgtEl>
                                      </p:cBhvr>
                                    </p:animEffect>
                                  </p:childTnLst>
                                </p:cTn>
                              </p:par>
                            </p:childTnLst>
                          </p:cTn>
                        </p:par>
                      </p:childTnLst>
                    </p:cTn>
                  </p:par>
                  <p:par>
                    <p:cTn id="44" fill="hold">
                      <p:stCondLst>
                        <p:cond delay="indefinite"/>
                      </p:stCondLst>
                      <p:childTnLst>
                        <p:par>
                          <p:cTn id="45" fill="hold">
                            <p:stCondLst>
                              <p:cond delay="0"/>
                            </p:stCondLst>
                            <p:childTnLst>
                              <p:par>
                                <p:cTn id="46" presetID="7" presetClass="entr" presetSubtype="8"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9"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Economic Environment</a:t>
            </a:r>
            <a:endParaRPr lang="en-CA" b="1" dirty="0"/>
          </a:p>
        </p:txBody>
      </p:sp>
      <p:sp>
        <p:nvSpPr>
          <p:cNvPr id="3" name="Content Placeholder 2"/>
          <p:cNvSpPr>
            <a:spLocks noGrp="1"/>
          </p:cNvSpPr>
          <p:nvPr>
            <p:ph sz="quarter" idx="1"/>
          </p:nvPr>
        </p:nvSpPr>
        <p:spPr/>
        <p:txBody>
          <a:bodyPr/>
          <a:lstStyle/>
          <a:p>
            <a:r>
              <a:rPr lang="en-CA" dirty="0" smtClean="0"/>
              <a:t>Rate of interest</a:t>
            </a:r>
          </a:p>
          <a:p>
            <a:r>
              <a:rPr lang="en-CA" dirty="0" smtClean="0"/>
              <a:t>State of inflation</a:t>
            </a:r>
          </a:p>
          <a:p>
            <a:r>
              <a:rPr lang="en-CA" dirty="0" smtClean="0"/>
              <a:t>Per capita income</a:t>
            </a:r>
          </a:p>
          <a:p>
            <a:r>
              <a:rPr lang="en-CA" dirty="0" smtClean="0"/>
              <a:t>Gross Domestic Product (GDP)</a:t>
            </a:r>
          </a:p>
          <a:p>
            <a:r>
              <a:rPr lang="en-CA" dirty="0" smtClean="0"/>
              <a:t>Economic progress trend</a:t>
            </a:r>
          </a:p>
          <a:p>
            <a:r>
              <a:rPr lang="en-CA" dirty="0" smtClean="0"/>
              <a:t>Rate of exchange</a:t>
            </a:r>
          </a:p>
          <a:p>
            <a:r>
              <a:rPr lang="en-CA" dirty="0" smtClean="0"/>
              <a:t>Production level</a:t>
            </a:r>
          </a:p>
          <a:p>
            <a:r>
              <a:rPr lang="en-CA" dirty="0" smtClean="0"/>
              <a:t>Employment/Unemployment Rate</a:t>
            </a:r>
          </a:p>
          <a:p>
            <a:r>
              <a:rPr lang="en-CA" dirty="0" smtClean="0"/>
              <a:t>Recession – Winners v. The Bay </a:t>
            </a:r>
          </a:p>
          <a:p>
            <a:endParaRPr lang="en-CA" dirty="0"/>
          </a:p>
        </p:txBody>
      </p:sp>
      <p:sp>
        <p:nvSpPr>
          <p:cNvPr id="18434" name="AutoShape 2" descr="https://cdn.thinglink.me/api/image/510642838908698625/1240/10/scaletowid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18436" name="Picture 4" descr="https://cdn.thinglink.me/api/image/510642838908698625/1240/10/scaletowidth"/>
          <p:cNvPicPr>
            <a:picLocks noChangeAspect="1" noChangeArrowheads="1"/>
          </p:cNvPicPr>
          <p:nvPr/>
        </p:nvPicPr>
        <p:blipFill>
          <a:blip r:embed="rId2"/>
          <a:srcRect/>
          <a:stretch>
            <a:fillRect/>
          </a:stretch>
        </p:blipFill>
        <p:spPr bwMode="auto">
          <a:xfrm>
            <a:off x="6000760" y="3714752"/>
            <a:ext cx="3000396" cy="30003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dissolve">
                                      <p:cBhvr>
                                        <p:cTn id="7" dur="500"/>
                                        <p:tgtEl>
                                          <p:spTgt spid="184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Socio-Cultural Environment</a:t>
            </a:r>
            <a:endParaRPr lang="en-CA" b="1" dirty="0"/>
          </a:p>
        </p:txBody>
      </p:sp>
      <p:sp>
        <p:nvSpPr>
          <p:cNvPr id="3" name="Content Placeholder 2"/>
          <p:cNvSpPr>
            <a:spLocks noGrp="1"/>
          </p:cNvSpPr>
          <p:nvPr>
            <p:ph sz="quarter" idx="1"/>
          </p:nvPr>
        </p:nvSpPr>
        <p:spPr/>
        <p:txBody>
          <a:bodyPr/>
          <a:lstStyle/>
          <a:p>
            <a:r>
              <a:rPr lang="en-CA" dirty="0" smtClean="0"/>
              <a:t>The norms, customs, and social values on such matters as ethics, human rights, gender roles and lifestyles.</a:t>
            </a:r>
          </a:p>
          <a:p>
            <a:r>
              <a:rPr lang="en-CA" dirty="0" smtClean="0"/>
              <a:t>Environmental trends in education and social institutions</a:t>
            </a:r>
          </a:p>
          <a:p>
            <a:r>
              <a:rPr lang="en-CA" dirty="0" smtClean="0"/>
              <a:t>Demographic Patterns</a:t>
            </a:r>
          </a:p>
          <a:p>
            <a:pPr>
              <a:buFont typeface="Wingdings" pitchFamily="2" charset="2"/>
              <a:buChar char="v"/>
            </a:pPr>
            <a:r>
              <a:rPr lang="en-CA" dirty="0" smtClean="0"/>
              <a:t>Avg. Income $42, 305 – Avg. CEO Income 7.3 mil</a:t>
            </a:r>
          </a:p>
          <a:p>
            <a:pPr>
              <a:buFont typeface="Wingdings" pitchFamily="2" charset="2"/>
              <a:buChar char="v"/>
            </a:pPr>
            <a:r>
              <a:rPr lang="en-CA" dirty="0" smtClean="0"/>
              <a:t>In the past, 10% go out of their way for Environmentally sound Products v. Huge Surge</a:t>
            </a:r>
          </a:p>
          <a:p>
            <a:pPr lvl="1">
              <a:buFont typeface="Wingdings" pitchFamily="2" charset="2"/>
              <a:buChar char="v"/>
            </a:pPr>
            <a:r>
              <a:rPr lang="en-CA" dirty="0" smtClean="0"/>
              <a:t>Sustainability, ethically produced, fair trade, green</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Technological Environment</a:t>
            </a:r>
            <a:endParaRPr lang="en-CA" b="1" dirty="0"/>
          </a:p>
        </p:txBody>
      </p:sp>
      <p:sp>
        <p:nvSpPr>
          <p:cNvPr id="3" name="Content Placeholder 2"/>
          <p:cNvSpPr>
            <a:spLocks noGrp="1"/>
          </p:cNvSpPr>
          <p:nvPr>
            <p:ph sz="quarter" idx="1"/>
          </p:nvPr>
        </p:nvSpPr>
        <p:spPr/>
        <p:txBody>
          <a:bodyPr/>
          <a:lstStyle/>
          <a:p>
            <a:r>
              <a:rPr lang="en-CA" dirty="0" smtClean="0"/>
              <a:t>Current technology</a:t>
            </a:r>
          </a:p>
          <a:p>
            <a:r>
              <a:rPr lang="en-CA" dirty="0" smtClean="0"/>
              <a:t>Upcoming technology</a:t>
            </a:r>
          </a:p>
          <a:p>
            <a:r>
              <a:rPr lang="en-CA" dirty="0" smtClean="0"/>
              <a:t>Employee time spent using technology</a:t>
            </a:r>
          </a:p>
          <a:p>
            <a:r>
              <a:rPr lang="en-CA" dirty="0" smtClean="0"/>
              <a:t>Technological encroachment </a:t>
            </a:r>
          </a:p>
          <a:p>
            <a:r>
              <a:rPr lang="en-CA" dirty="0" smtClean="0"/>
              <a:t>Work expectations</a:t>
            </a:r>
          </a:p>
          <a:p>
            <a:endParaRPr lang="en-CA" dirty="0"/>
          </a:p>
        </p:txBody>
      </p:sp>
      <p:pic>
        <p:nvPicPr>
          <p:cNvPr id="16386" name="Picture 2" descr="http://valleyrimsba.org/wp-content/uploads/2015/02/technology-3.jpg"/>
          <p:cNvPicPr>
            <a:picLocks noChangeAspect="1" noChangeArrowheads="1"/>
          </p:cNvPicPr>
          <p:nvPr/>
        </p:nvPicPr>
        <p:blipFill>
          <a:blip r:embed="rId2"/>
          <a:srcRect/>
          <a:stretch>
            <a:fillRect/>
          </a:stretch>
        </p:blipFill>
        <p:spPr bwMode="auto">
          <a:xfrm>
            <a:off x="500034" y="4000554"/>
            <a:ext cx="8286808" cy="278603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PEPSI Politics</a:t>
            </a:r>
            <a:endParaRPr lang="en-CA" b="1" dirty="0"/>
          </a:p>
        </p:txBody>
      </p:sp>
      <p:sp>
        <p:nvSpPr>
          <p:cNvPr id="3" name="Content Placeholder 2"/>
          <p:cNvSpPr>
            <a:spLocks noGrp="1"/>
          </p:cNvSpPr>
          <p:nvPr>
            <p:ph sz="quarter" idx="1"/>
          </p:nvPr>
        </p:nvSpPr>
        <p:spPr/>
        <p:txBody>
          <a:bodyPr>
            <a:normAutofit/>
          </a:bodyPr>
          <a:lstStyle/>
          <a:p>
            <a:r>
              <a:rPr lang="en-CA" b="1" dirty="0" smtClean="0"/>
              <a:t>Political</a:t>
            </a:r>
            <a:r>
              <a:rPr lang="en-CA" dirty="0" smtClean="0"/>
              <a:t>: </a:t>
            </a:r>
          </a:p>
          <a:p>
            <a:pPr lvl="1"/>
            <a:r>
              <a:rPr lang="en-CA" dirty="0" smtClean="0">
                <a:solidFill>
                  <a:schemeClr val="tx1"/>
                </a:solidFill>
              </a:rPr>
              <a:t>The manufacture, delivery, and use of numerous Pepsi products are subject to many federal regulations, like the Food, Drug and Cosmetic Act.</a:t>
            </a:r>
          </a:p>
          <a:p>
            <a:pPr lvl="1"/>
            <a:r>
              <a:rPr lang="en-CA" dirty="0" smtClean="0">
                <a:solidFill>
                  <a:schemeClr val="tx1"/>
                </a:solidFill>
              </a:rPr>
              <a:t>The business is also governed by government and foreign rules. </a:t>
            </a:r>
          </a:p>
          <a:p>
            <a:pPr lvl="1"/>
            <a:r>
              <a:rPr lang="en-CA" dirty="0" smtClean="0">
                <a:solidFill>
                  <a:schemeClr val="tx1"/>
                </a:solidFill>
              </a:rPr>
              <a:t>Their international business is subject to the political stability of foreign countries</a:t>
            </a:r>
          </a:p>
          <a:p>
            <a:pPr lvl="1"/>
            <a:r>
              <a:rPr lang="en-CA" dirty="0" smtClean="0">
                <a:solidFill>
                  <a:schemeClr val="tx1"/>
                </a:solidFill>
              </a:rPr>
              <a:t>Wars/civil unrest – Middle East continual issues</a:t>
            </a:r>
          </a:p>
          <a:p>
            <a:pPr lvl="1"/>
            <a:r>
              <a:rPr lang="en-CA" dirty="0" smtClean="0">
                <a:solidFill>
                  <a:schemeClr val="tx1"/>
                </a:solidFill>
              </a:rPr>
              <a:t>Entering developing markets – Monopoly on employable citizens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PEPSI Economics</a:t>
            </a:r>
            <a:endParaRPr lang="en-CA" b="1" dirty="0"/>
          </a:p>
        </p:txBody>
      </p:sp>
      <p:sp>
        <p:nvSpPr>
          <p:cNvPr id="3" name="Content Placeholder 2"/>
          <p:cNvSpPr>
            <a:spLocks noGrp="1"/>
          </p:cNvSpPr>
          <p:nvPr>
            <p:ph sz="quarter" idx="1"/>
          </p:nvPr>
        </p:nvSpPr>
        <p:spPr/>
        <p:txBody>
          <a:bodyPr/>
          <a:lstStyle/>
          <a:p>
            <a:r>
              <a:rPr lang="en-CA" b="1" dirty="0" smtClean="0"/>
              <a:t>Economic</a:t>
            </a:r>
            <a:r>
              <a:rPr lang="en-CA" dirty="0" smtClean="0"/>
              <a:t>:</a:t>
            </a:r>
          </a:p>
          <a:p>
            <a:pPr lvl="1"/>
            <a:r>
              <a:rPr lang="en-CA" dirty="0" smtClean="0"/>
              <a:t>The products of Pepsi are influenced by the raw material yield being used in the soft drinks, juices, etc. </a:t>
            </a:r>
          </a:p>
          <a:p>
            <a:pPr lvl="1"/>
            <a:r>
              <a:rPr lang="en-CA" dirty="0" smtClean="0"/>
              <a:t>All distribution is affected by the cost of fuel</a:t>
            </a:r>
          </a:p>
          <a:p>
            <a:pPr lvl="1"/>
            <a:r>
              <a:rPr lang="en-CA" dirty="0" smtClean="0"/>
              <a:t>Operations in international markets involve the study of unpredictable changes in foreign exchange rate.</a:t>
            </a:r>
          </a:p>
          <a:p>
            <a:pPr lvl="1"/>
            <a:r>
              <a:rPr lang="en-CA" dirty="0" smtClean="0"/>
              <a:t>Pepsi is also subjected to availability of energy, supply of money, business cycles, etc.</a:t>
            </a:r>
          </a:p>
          <a:p>
            <a:pPr lvl="1"/>
            <a:r>
              <a:rPr lang="en-CA" dirty="0" smtClean="0"/>
              <a:t>Low Interest Rate – Opportunity to borrow more money</a:t>
            </a:r>
          </a:p>
          <a:p>
            <a:pPr lvl="1"/>
            <a:r>
              <a:rPr lang="en-CA" dirty="0" smtClean="0"/>
              <a:t>Strong USD</a:t>
            </a:r>
          </a:p>
          <a:p>
            <a:pPr lvl="1"/>
            <a:endParaRPr lang="en-CA" dirty="0" smtClean="0"/>
          </a:p>
          <a:p>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PEPSI Socio-Cultural</a:t>
            </a:r>
            <a:endParaRPr lang="en-CA" b="1" dirty="0"/>
          </a:p>
        </p:txBody>
      </p:sp>
      <p:sp>
        <p:nvSpPr>
          <p:cNvPr id="3" name="Content Placeholder 2"/>
          <p:cNvSpPr>
            <a:spLocks noGrp="1"/>
          </p:cNvSpPr>
          <p:nvPr>
            <p:ph sz="quarter" idx="1"/>
          </p:nvPr>
        </p:nvSpPr>
        <p:spPr/>
        <p:txBody>
          <a:bodyPr>
            <a:normAutofit/>
          </a:bodyPr>
          <a:lstStyle/>
          <a:p>
            <a:r>
              <a:rPr lang="en-CA" b="1" dirty="0" smtClean="0"/>
              <a:t>Social</a:t>
            </a:r>
            <a:r>
              <a:rPr lang="en-CA" dirty="0" smtClean="0"/>
              <a:t>:</a:t>
            </a:r>
          </a:p>
          <a:p>
            <a:pPr lvl="1"/>
            <a:r>
              <a:rPr lang="en-CA" dirty="0" smtClean="0">
                <a:solidFill>
                  <a:schemeClr val="tx1"/>
                </a:solidFill>
              </a:rPr>
              <a:t>Feminine association with “diet” products  - Pepsi Max</a:t>
            </a:r>
          </a:p>
          <a:p>
            <a:pPr lvl="1"/>
            <a:r>
              <a:rPr lang="en-CA" dirty="0" smtClean="0">
                <a:solidFill>
                  <a:schemeClr val="tx1"/>
                </a:solidFill>
              </a:rPr>
              <a:t>Move towards healthier choices – soft drinks are not looked at in a positive light</a:t>
            </a:r>
          </a:p>
          <a:p>
            <a:pPr lvl="1"/>
            <a:r>
              <a:rPr lang="en-CA" dirty="0" smtClean="0">
                <a:solidFill>
                  <a:schemeClr val="tx1"/>
                </a:solidFill>
              </a:rPr>
              <a:t>Popularity of reality T.V. </a:t>
            </a:r>
          </a:p>
          <a:p>
            <a:pPr>
              <a:buNone/>
            </a:pPr>
            <a:endParaRPr lang="en-CA" dirty="0"/>
          </a:p>
        </p:txBody>
      </p:sp>
      <p:pic>
        <p:nvPicPr>
          <p:cNvPr id="20484" name="Picture 4" descr="https://s-media-cache-ak0.pinimg.com/originals/69/b3/5a/69b35ab3069fa6eed24026c861a5a908.gif">
            <a:hlinkClick r:id="rId2"/>
          </p:cNvPr>
          <p:cNvPicPr>
            <a:picLocks noChangeAspect="1" noChangeArrowheads="1"/>
          </p:cNvPicPr>
          <p:nvPr/>
        </p:nvPicPr>
        <p:blipFill>
          <a:blip r:embed="rId3"/>
          <a:srcRect/>
          <a:stretch>
            <a:fillRect/>
          </a:stretch>
        </p:blipFill>
        <p:spPr bwMode="auto">
          <a:xfrm>
            <a:off x="4929190" y="2714620"/>
            <a:ext cx="3933414" cy="376239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20484"/>
                                        </p:tgtEl>
                                        <p:attrNameLst>
                                          <p:attrName>style.visibility</p:attrName>
                                        </p:attrNameLst>
                                      </p:cBhvr>
                                      <p:to>
                                        <p:strVal val="visible"/>
                                      </p:to>
                                    </p:set>
                                    <p:anim calcmode="lin" valueType="num">
                                      <p:cBhvr>
                                        <p:cTn id="19" dur="500" fill="hold"/>
                                        <p:tgtEl>
                                          <p:spTgt spid="20484"/>
                                        </p:tgtEl>
                                        <p:attrNameLst>
                                          <p:attrName>ppt_w</p:attrName>
                                        </p:attrNameLst>
                                      </p:cBhvr>
                                      <p:tavLst>
                                        <p:tav tm="0">
                                          <p:val>
                                            <p:fltVal val="0"/>
                                          </p:val>
                                        </p:tav>
                                        <p:tav tm="100000">
                                          <p:val>
                                            <p:strVal val="#ppt_w"/>
                                          </p:val>
                                        </p:tav>
                                      </p:tavLst>
                                    </p:anim>
                                    <p:anim calcmode="lin" valueType="num">
                                      <p:cBhvr>
                                        <p:cTn id="20" dur="500" fill="hold"/>
                                        <p:tgtEl>
                                          <p:spTgt spid="20484"/>
                                        </p:tgtEl>
                                        <p:attrNameLst>
                                          <p:attrName>ppt_h</p:attrName>
                                        </p:attrNameLst>
                                      </p:cBhvr>
                                      <p:tavLst>
                                        <p:tav tm="0">
                                          <p:val>
                                            <p:fltVal val="0"/>
                                          </p:val>
                                        </p:tav>
                                        <p:tav tm="100000">
                                          <p:val>
                                            <p:strVal val="#ppt_h"/>
                                          </p:val>
                                        </p:tav>
                                      </p:tavLst>
                                    </p:anim>
                                    <p:anim calcmode="lin" valueType="num">
                                      <p:cBhvr>
                                        <p:cTn id="21" dur="500" fill="hold"/>
                                        <p:tgtEl>
                                          <p:spTgt spid="20484"/>
                                        </p:tgtEl>
                                        <p:attrNameLst>
                                          <p:attrName>style.rotation</p:attrName>
                                        </p:attrNameLst>
                                      </p:cBhvr>
                                      <p:tavLst>
                                        <p:tav tm="0">
                                          <p:val>
                                            <p:fltVal val="360"/>
                                          </p:val>
                                        </p:tav>
                                        <p:tav tm="100000">
                                          <p:val>
                                            <p:fltVal val="0"/>
                                          </p:val>
                                        </p:tav>
                                      </p:tavLst>
                                    </p:anim>
                                    <p:animEffect transition="in" filter="fade">
                                      <p:cBhvr>
                                        <p:cTn id="22" dur="500"/>
                                        <p:tgtEl>
                                          <p:spTgt spid="20484"/>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ntr" presetSubtype="8"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7" presetClass="entr" presetSubtype="8"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200</TotalTime>
  <Words>741</Words>
  <Application>Microsoft Office PowerPoint</Application>
  <PresentationFormat>On-screen Show (4:3)</PresentationFormat>
  <Paragraphs>99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Civic</vt:lpstr>
      <vt:lpstr>Analysis of The Organization’s External Environment</vt:lpstr>
      <vt:lpstr>Analysis of The Environment</vt:lpstr>
      <vt:lpstr>Political Environment</vt:lpstr>
      <vt:lpstr>Economic Environment</vt:lpstr>
      <vt:lpstr>Socio-Cultural Environment</vt:lpstr>
      <vt:lpstr>Technological Environment</vt:lpstr>
      <vt:lpstr>PEPSI Politics</vt:lpstr>
      <vt:lpstr>PEPSI Economics</vt:lpstr>
      <vt:lpstr>PEPSI Socio-Cultural</vt:lpstr>
      <vt:lpstr>PEPSI Technology</vt:lpstr>
      <vt:lpstr>Porter’s Five Forces</vt:lpstr>
      <vt:lpstr>Rivalry Among Existing Competitors </vt:lpstr>
      <vt:lpstr>Threat of New Entrants</vt:lpstr>
      <vt:lpstr>Threat of Substitute Products</vt:lpstr>
      <vt:lpstr>Bargaining Power of Suppliers</vt:lpstr>
      <vt:lpstr>Bargaining Power of Buyers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The Organization’s External Environment</dc:title>
  <dc:creator>Eric</dc:creator>
  <cp:lastModifiedBy>Eric</cp:lastModifiedBy>
  <cp:revision>3</cp:revision>
  <dcterms:created xsi:type="dcterms:W3CDTF">2016-02-02T02:12:03Z</dcterms:created>
  <dcterms:modified xsi:type="dcterms:W3CDTF">2016-02-03T17:16:43Z</dcterms:modified>
</cp:coreProperties>
</file>