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9900"/>
    <a:srgbClr val="00CC66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D91B-7E48-48C7-A469-C1FFB82991AE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2A24B-34F7-4109-A11F-65BCDE5E8F2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C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2951BC-8EC4-4A67-B17F-D6AD22E2CCA5}" type="datetimeFigureOut">
              <a:rPr lang="en-US" smtClean="0"/>
              <a:pPr/>
              <a:t>2/24/2016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204B32-944D-490E-A097-A8498EFC992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bc.ca/dragonsden/pitches/barracuda-security-devic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Types of planning</a:t>
            </a:r>
          </a:p>
          <a:p>
            <a:r>
              <a:rPr lang="en-CA" dirty="0" smtClean="0"/>
              <a:t>&amp;</a:t>
            </a:r>
          </a:p>
          <a:p>
            <a:r>
              <a:rPr lang="en-CA" dirty="0" smtClean="0"/>
              <a:t>Tools and techniques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Tools and Techniques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 smtClean="0"/>
              <a:t>Scenario Planning: </a:t>
            </a:r>
            <a:r>
              <a:rPr lang="en-CA" dirty="0" smtClean="0"/>
              <a:t>Identifies </a:t>
            </a:r>
            <a:r>
              <a:rPr lang="en-CA" b="1" dirty="0" smtClean="0"/>
              <a:t>several</a:t>
            </a:r>
            <a:r>
              <a:rPr lang="en-CA" dirty="0" smtClean="0"/>
              <a:t> future scenarios and makes plans to deal with </a:t>
            </a:r>
            <a:r>
              <a:rPr lang="en-CA" b="1" dirty="0" smtClean="0"/>
              <a:t>each one – good or bad!</a:t>
            </a:r>
          </a:p>
          <a:p>
            <a:r>
              <a:rPr lang="en-CA" dirty="0" smtClean="0"/>
              <a:t>A long-term version of contingency planning</a:t>
            </a:r>
          </a:p>
          <a:p>
            <a:pPr lvl="1"/>
            <a:r>
              <a:rPr lang="en-CA" dirty="0" smtClean="0"/>
              <a:t>Royal Dutch/Shell</a:t>
            </a:r>
          </a:p>
          <a:p>
            <a:pPr lvl="1"/>
            <a:r>
              <a:rPr lang="en-CA" dirty="0" smtClean="0"/>
              <a:t>What will happen when the oil runs out?</a:t>
            </a:r>
          </a:p>
          <a:p>
            <a:pPr lvl="1"/>
            <a:r>
              <a:rPr lang="en-CA" dirty="0" smtClean="0"/>
              <a:t>What will happen if political strife in the middle east heightens?</a:t>
            </a:r>
          </a:p>
          <a:p>
            <a:pPr lvl="1"/>
            <a:r>
              <a:rPr lang="en-CA" dirty="0" smtClean="0"/>
              <a:t>What will happen if new laws are made to decrease the use of oil?</a:t>
            </a:r>
          </a:p>
          <a:p>
            <a:pPr lvl="1"/>
            <a:r>
              <a:rPr lang="en-CA" dirty="0" smtClean="0"/>
              <a:t>What will happen if our governments will work together to fairly distribute oil?</a:t>
            </a:r>
          </a:p>
          <a:p>
            <a:pPr lvl="1"/>
            <a:r>
              <a:rPr lang="en-CA" dirty="0" smtClean="0"/>
              <a:t>What will happen if our competitors begin to bow out of the oil industry due to increasing pressures?</a:t>
            </a:r>
          </a:p>
          <a:p>
            <a:pPr lvl="1"/>
            <a:r>
              <a:rPr lang="en-CA" dirty="0" smtClean="0"/>
              <a:t>What will happen if we are hold the greatest stake in oil in North America?</a:t>
            </a:r>
          </a:p>
          <a:p>
            <a:endParaRPr lang="en-CA" dirty="0"/>
          </a:p>
        </p:txBody>
      </p:sp>
      <p:pic>
        <p:nvPicPr>
          <p:cNvPr id="21506" name="Picture 2" descr="https://upload.wikimedia.org/wikipedia/en/thumb/e/e8/Shell_logo.svg/1105px-Shell_logo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16163">
            <a:off x="7140515" y="164800"/>
            <a:ext cx="1541777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Tools and Techniques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Benchmarking: </a:t>
            </a:r>
            <a:r>
              <a:rPr lang="en-CA" dirty="0" smtClean="0"/>
              <a:t>Uses internal and external comparisons to plan for future improvements</a:t>
            </a:r>
          </a:p>
          <a:p>
            <a:pPr lvl="1"/>
            <a:r>
              <a:rPr lang="en-CA" dirty="0" smtClean="0"/>
              <a:t>Combats complacency – Challenges the Status Quo</a:t>
            </a:r>
          </a:p>
          <a:p>
            <a:pPr lvl="2"/>
            <a:r>
              <a:rPr lang="en-CA" dirty="0" smtClean="0"/>
              <a:t>Look to other organizations/companies to see what they are doing well and how those ideas can be integrated into your company</a:t>
            </a:r>
          </a:p>
          <a:p>
            <a:r>
              <a:rPr lang="en-CA" dirty="0" smtClean="0"/>
              <a:t>Best Practices: Strategies, techniques, efficiencies that will help others achieve superior performance.</a:t>
            </a:r>
          </a:p>
          <a:p>
            <a:pPr lvl="1"/>
            <a:r>
              <a:rPr lang="en-CA" b="1" dirty="0" smtClean="0"/>
              <a:t>Internal Benchmarking: </a:t>
            </a:r>
            <a:r>
              <a:rPr lang="en-CA" dirty="0" smtClean="0"/>
              <a:t>Sharing Best practices within an organization</a:t>
            </a:r>
          </a:p>
          <a:p>
            <a:pPr lvl="1"/>
            <a:r>
              <a:rPr lang="en-CA" b="1" dirty="0" smtClean="0"/>
              <a:t>External Benchmarking: </a:t>
            </a:r>
            <a:r>
              <a:rPr lang="en-CA" dirty="0" smtClean="0"/>
              <a:t>Sharing best-practices amongst competitors and non-competitors (Reciprocity)</a:t>
            </a:r>
          </a:p>
          <a:p>
            <a:r>
              <a:rPr lang="en-CA" dirty="0" smtClean="0"/>
              <a:t>Zara: Benchmarking “Fast Fashion”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192610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Tools and Techniques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Use of Staff Planners:</a:t>
            </a:r>
            <a:r>
              <a:rPr lang="en-CA" dirty="0" smtClean="0"/>
              <a:t> specialists who are employed to help coordinate and energize planning</a:t>
            </a:r>
          </a:p>
          <a:p>
            <a:pPr lvl="1"/>
            <a:r>
              <a:rPr lang="en-CA" dirty="0" smtClean="0"/>
              <a:t>Skilled in all steps of the planning process and in utilizing Tools and Techniques</a:t>
            </a:r>
          </a:p>
          <a:p>
            <a:pPr lvl="1"/>
            <a:r>
              <a:rPr lang="en-CA" dirty="0" smtClean="0"/>
              <a:t>Cisco Systems China </a:t>
            </a:r>
            <a:r>
              <a:rPr lang="en-CA" dirty="0" smtClean="0">
                <a:sym typeface="Wingdings" panose="05000000000000000000" pitchFamily="2" charset="2"/>
              </a:rPr>
              <a:t> India</a:t>
            </a:r>
          </a:p>
          <a:p>
            <a:pPr lvl="1"/>
            <a:r>
              <a:rPr lang="en-CA" dirty="0" smtClean="0">
                <a:sym typeface="Wingdings" panose="05000000000000000000" pitchFamily="2" charset="2"/>
              </a:rPr>
              <a:t>CCL Industries  Host Labeling and Packaging factories worldwide to ease workload</a:t>
            </a:r>
          </a:p>
          <a:p>
            <a:r>
              <a:rPr lang="en-CA" dirty="0" smtClean="0"/>
              <a:t>Problem: As strong as Planners and their plans might be, unless line workers and Staff Planners work closely together, employees will likely be unmotivated to implement new plans</a:t>
            </a:r>
          </a:p>
          <a:p>
            <a:pPr lvl="1"/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xmlns="" val="375016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Implementing Plans to Achieve Results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b="1" dirty="0" smtClean="0"/>
              <a:t>A Plan not Implemented is Useless.</a:t>
            </a:r>
          </a:p>
          <a:p>
            <a:r>
              <a:rPr lang="en-CA" dirty="0" smtClean="0"/>
              <a:t>Goal Setting</a:t>
            </a:r>
          </a:p>
          <a:p>
            <a:pPr lvl="1"/>
            <a:r>
              <a:rPr lang="en-CA" dirty="0" smtClean="0"/>
              <a:t>Setting a general goal can often lead to an organization’s downfall. General goals may spawn complacency and an unclear vision</a:t>
            </a:r>
          </a:p>
          <a:p>
            <a:pPr lvl="1"/>
            <a:r>
              <a:rPr lang="en-CA" dirty="0" smtClean="0"/>
              <a:t>To combat generalities, managers begin assessing their company through SMART goals</a:t>
            </a:r>
          </a:p>
          <a:p>
            <a:pPr lvl="1">
              <a:buNone/>
            </a:pPr>
            <a:r>
              <a:rPr lang="en-CA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Goal Setting: SMART Goals</a:t>
            </a:r>
            <a:endParaRPr lang="en-CA" b="1" dirty="0"/>
          </a:p>
        </p:txBody>
      </p:sp>
      <p:pic>
        <p:nvPicPr>
          <p:cNvPr id="4" name="Picture 2" descr="http://www.j6design.com.au/wp-content/uploads/2015/03/SMART-goa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543800" cy="324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Goals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8643966" cy="5286412"/>
          </a:xfrm>
        </p:spPr>
        <p:txBody>
          <a:bodyPr>
            <a:normAutofit fontScale="70000" lnSpcReduction="20000"/>
          </a:bodyPr>
          <a:lstStyle/>
          <a:p>
            <a:r>
              <a:rPr lang="en-CA" b="1" dirty="0" smtClean="0"/>
              <a:t>S</a:t>
            </a:r>
            <a:r>
              <a:rPr lang="en-CA" dirty="0" smtClean="0"/>
              <a:t>pecific - Should be clear about what you want to happen </a:t>
            </a:r>
          </a:p>
          <a:p>
            <a:pPr lvl="1"/>
            <a:r>
              <a:rPr lang="en-CA" u="sng" dirty="0" smtClean="0"/>
              <a:t>Not Specific: I </a:t>
            </a:r>
            <a:r>
              <a:rPr lang="en-CA" dirty="0" smtClean="0"/>
              <a:t>want to make good grades </a:t>
            </a:r>
          </a:p>
          <a:p>
            <a:pPr lvl="1"/>
            <a:r>
              <a:rPr lang="en-CA" u="sng" dirty="0" smtClean="0"/>
              <a:t>Specific: </a:t>
            </a:r>
            <a:r>
              <a:rPr lang="en-CA" dirty="0" smtClean="0"/>
              <a:t>I want to have a 93 average in science by May 26th 2016</a:t>
            </a:r>
          </a:p>
          <a:p>
            <a:r>
              <a:rPr lang="en-CA" b="1" dirty="0" smtClean="0"/>
              <a:t>M</a:t>
            </a:r>
            <a:r>
              <a:rPr lang="en-CA" dirty="0" smtClean="0"/>
              <a:t>easurable – Worded so that results can be measured</a:t>
            </a:r>
          </a:p>
          <a:p>
            <a:pPr lvl="1"/>
            <a:r>
              <a:rPr lang="en-CA" u="sng" dirty="0" smtClean="0"/>
              <a:t>Not Measurable</a:t>
            </a:r>
            <a:r>
              <a:rPr lang="en-CA" dirty="0" smtClean="0"/>
              <a:t>: I want to make a lot of free throw shots </a:t>
            </a:r>
          </a:p>
          <a:p>
            <a:pPr lvl="1"/>
            <a:r>
              <a:rPr lang="en-CA" u="sng" dirty="0" smtClean="0"/>
              <a:t> Measurable: </a:t>
            </a:r>
            <a:r>
              <a:rPr lang="en-CA" dirty="0" smtClean="0"/>
              <a:t>I want to make at least 9 out of 10 free throw shots in the next basketball game </a:t>
            </a:r>
          </a:p>
          <a:p>
            <a:r>
              <a:rPr lang="en-CA" dirty="0" smtClean="0"/>
              <a:t> </a:t>
            </a:r>
            <a:r>
              <a:rPr lang="en-CA" b="1" dirty="0" smtClean="0"/>
              <a:t>A</a:t>
            </a:r>
            <a:r>
              <a:rPr lang="en-CA" dirty="0" smtClean="0"/>
              <a:t>ttainable – Challenging enough to move you forward, yet realistic enough that they can be achieved</a:t>
            </a:r>
          </a:p>
          <a:p>
            <a:pPr lvl="1"/>
            <a:r>
              <a:rPr lang="en-CA" dirty="0" smtClean="0"/>
              <a:t>Unattainable: To get a job that will earn me $120, 000 straight out of high school</a:t>
            </a:r>
          </a:p>
          <a:p>
            <a:pPr lvl="1"/>
            <a:r>
              <a:rPr lang="en-CA" u="sng" dirty="0" smtClean="0"/>
              <a:t>Attainable: </a:t>
            </a:r>
            <a:r>
              <a:rPr lang="en-CA" dirty="0" smtClean="0"/>
              <a:t>By the time I am 35 years old, I want to have finished a Master’s Degree in Engineering  and will hold a position that earns me a salary of $120, 000 </a:t>
            </a:r>
          </a:p>
          <a:p>
            <a:r>
              <a:rPr lang="en-CA" b="1" dirty="0" smtClean="0"/>
              <a:t>R</a:t>
            </a:r>
            <a:r>
              <a:rPr lang="en-CA" dirty="0" smtClean="0"/>
              <a:t>elevant (Referred to) – Makes sense in relation to context</a:t>
            </a:r>
          </a:p>
          <a:p>
            <a:pPr lvl="1"/>
            <a:r>
              <a:rPr lang="en-CA" u="sng" dirty="0" smtClean="0"/>
              <a:t>Not Relevant:  </a:t>
            </a:r>
            <a:r>
              <a:rPr lang="en-CA" dirty="0" smtClean="0"/>
              <a:t>Barracuda</a:t>
            </a:r>
          </a:p>
          <a:p>
            <a:pPr lvl="1"/>
            <a:r>
              <a:rPr lang="en-CA" u="sng" dirty="0" smtClean="0"/>
              <a:t>Relevant:</a:t>
            </a:r>
            <a:r>
              <a:rPr lang="en-CA" dirty="0" smtClean="0"/>
              <a:t> TD Bank savings plans with higher interest for teens who are saving for college</a:t>
            </a:r>
            <a:endParaRPr lang="en-CA" u="sng" dirty="0" smtClean="0"/>
          </a:p>
          <a:p>
            <a:r>
              <a:rPr lang="en-CA" dirty="0" smtClean="0"/>
              <a:t> </a:t>
            </a:r>
            <a:r>
              <a:rPr lang="en-CA" b="1" dirty="0" smtClean="0"/>
              <a:t>T</a:t>
            </a:r>
            <a:r>
              <a:rPr lang="en-CA" dirty="0" smtClean="0"/>
              <a:t>ime Based –Linked to specific timeframes and due dates</a:t>
            </a:r>
          </a:p>
          <a:p>
            <a:pPr lvl="1"/>
            <a:r>
              <a:rPr lang="en-CA" u="sng" dirty="0" smtClean="0"/>
              <a:t>No time: </a:t>
            </a:r>
            <a:r>
              <a:rPr lang="en-CA" dirty="0" smtClean="0"/>
              <a:t>Middle-managers  will receive a raise of 2%</a:t>
            </a:r>
          </a:p>
          <a:p>
            <a:pPr lvl="1"/>
            <a:r>
              <a:rPr lang="en-CA" u="sng" dirty="0" smtClean="0"/>
              <a:t>Time: </a:t>
            </a:r>
            <a:r>
              <a:rPr lang="en-CA" dirty="0" smtClean="0"/>
              <a:t>Middle-managers will receive a raise of 2% which will come into effect on the pay-period after next</a:t>
            </a:r>
            <a:endParaRPr lang="en-CA" b="1" dirty="0" smtClean="0"/>
          </a:p>
        </p:txBody>
      </p:sp>
      <p:pic>
        <p:nvPicPr>
          <p:cNvPr id="27650" name="Picture 2" descr="http://files.leagueathletics.com/Images/Club/7879/images/Barracuda-logo-fish-blue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14478" y="0"/>
            <a:ext cx="4720152" cy="16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 Alignment</a:t>
            </a:r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214282" y="1357298"/>
            <a:ext cx="2571768" cy="5000660"/>
          </a:xfrm>
          <a:prstGeom prst="triangle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928926" y="1571612"/>
            <a:ext cx="62150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Serve the world as the number one supplier of recyclable food containers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Firm – Deliver error-free products meeting customer requirements 100% of the time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Manufacturing Division – 100% on-time production of error-free products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Plant – increase error-free product acceptance rate by 16%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Shift Supervisor – Assess machine operator skills and train for error-free production 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47891"/>
            <a:ext cx="29289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Mission and Purpose</a:t>
            </a:r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Top Management Objective</a:t>
            </a:r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Senior Management Objective</a:t>
            </a:r>
          </a:p>
          <a:p>
            <a:pPr algn="ctr"/>
            <a:endParaRPr lang="en-CA" b="1" dirty="0" smtClean="0"/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Middle Management Objective</a:t>
            </a:r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Front-Line Management Objective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Planning Process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52450" indent="-55245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Steps in the planning process:</a:t>
            </a:r>
          </a:p>
          <a:p>
            <a:pPr marL="933450" lvl="1" indent="-4762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Define your objectives.</a:t>
            </a:r>
          </a:p>
          <a:p>
            <a:pPr marL="933450" lvl="1" indent="-4762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Determine where you stand in relation to your</a:t>
            </a:r>
            <a:r>
              <a:rPr lang="en-US" sz="2400" dirty="0" smtClean="0">
                <a:cs typeface="Times New Roman" charset="0"/>
              </a:rPr>
              <a:t> objectives.</a:t>
            </a:r>
          </a:p>
          <a:p>
            <a:pPr marL="933450" lvl="1" indent="-4762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cs typeface="Times New Roman" charset="0"/>
              </a:rPr>
              <a:t>Develop premises regarding future conditions.</a:t>
            </a:r>
          </a:p>
          <a:p>
            <a:pPr marL="933450" lvl="1" indent="-4762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cs typeface="Times New Roman" charset="0"/>
              </a:rPr>
              <a:t>Analyze and choose among action alternatives.</a:t>
            </a:r>
          </a:p>
          <a:p>
            <a:pPr marL="933450" lvl="1" indent="-476250">
              <a:lnSpc>
                <a:spcPct val="130000"/>
              </a:lnSpc>
              <a:buFont typeface="Wingdings" pitchFamily="2" charset="2"/>
              <a:buAutoNum type="arabicPeriod"/>
            </a:pPr>
            <a:r>
              <a:rPr lang="en-US" sz="2400" dirty="0" smtClean="0">
                <a:cs typeface="Times New Roman" charset="0"/>
              </a:rPr>
              <a:t>Implement the plan and evaluate results.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Planning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Long-Range Plans - look 3 + years into the future</a:t>
            </a:r>
          </a:p>
          <a:p>
            <a:r>
              <a:rPr lang="en-CA" dirty="0" smtClean="0"/>
              <a:t>Intermediate-Range Plans – look 1-2 years into the future</a:t>
            </a:r>
          </a:p>
          <a:p>
            <a:r>
              <a:rPr lang="en-CA" dirty="0" smtClean="0"/>
              <a:t>Short-Range Plans – look up to 1 year into the future</a:t>
            </a:r>
          </a:p>
          <a:p>
            <a:r>
              <a:rPr lang="en-CA" dirty="0" smtClean="0"/>
              <a:t>Considering what we know about managers (Top, Middle and Lower-Level Management), how would each of these ranges fit in to their descriptions?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Planning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Top Managers would use:</a:t>
            </a:r>
          </a:p>
          <a:p>
            <a:pPr lvl="1"/>
            <a:r>
              <a:rPr lang="en-CA" dirty="0" smtClean="0"/>
              <a:t>Long-Range Plans</a:t>
            </a:r>
          </a:p>
          <a:p>
            <a:r>
              <a:rPr lang="en-CA" dirty="0" smtClean="0"/>
              <a:t>Intermediate Managers would use:</a:t>
            </a:r>
          </a:p>
          <a:p>
            <a:pPr lvl="1"/>
            <a:r>
              <a:rPr lang="en-CA" dirty="0" smtClean="0"/>
              <a:t>Intermediate-Range Plans</a:t>
            </a:r>
          </a:p>
          <a:p>
            <a:r>
              <a:rPr lang="en-CA" dirty="0" smtClean="0"/>
              <a:t>Lower-Level Managers would use: </a:t>
            </a:r>
          </a:p>
          <a:p>
            <a:pPr lvl="1"/>
            <a:r>
              <a:rPr lang="en-CA" dirty="0" smtClean="0"/>
              <a:t>Short-Range Plans</a:t>
            </a:r>
          </a:p>
          <a:p>
            <a:pPr lvl="1" algn="ctr">
              <a:buNone/>
            </a:pPr>
            <a:endParaRPr lang="en-CA" dirty="0" smtClean="0"/>
          </a:p>
          <a:p>
            <a:pPr lvl="1" algn="ctr">
              <a:buNone/>
            </a:pPr>
            <a:r>
              <a:rPr lang="en-CA" dirty="0" smtClean="0"/>
              <a:t>WHY ARE EACH OF THESE PLANS IMPORTANT TO THE SUCCESS OF ORGANIZATIONS?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Strategic, Tactical and Operational Plans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Strategic Plans: Identifies long-term direction</a:t>
            </a:r>
          </a:p>
          <a:p>
            <a:pPr lvl="1"/>
            <a:r>
              <a:rPr lang="en-CA" dirty="0" smtClean="0"/>
              <a:t>Though they are long term, they can also be dynamic</a:t>
            </a:r>
          </a:p>
          <a:p>
            <a:pPr lvl="1"/>
            <a:r>
              <a:rPr lang="en-CA" dirty="0" smtClean="0"/>
              <a:t>Guided by the organization’s overall vision</a:t>
            </a:r>
          </a:p>
          <a:p>
            <a:r>
              <a:rPr lang="en-CA" dirty="0" smtClean="0"/>
              <a:t>Tactical Plans: The intermediate-range “moves” a business makes in order to see the organization’s vision come to fruition.</a:t>
            </a:r>
          </a:p>
          <a:p>
            <a:pPr lvl="1"/>
            <a:r>
              <a:rPr lang="en-CA" dirty="0" smtClean="0"/>
              <a:t>Use Functional Plans in order to break a strategy apart in to manageable components</a:t>
            </a:r>
          </a:p>
          <a:p>
            <a:pPr lvl="2"/>
            <a:r>
              <a:rPr lang="en-CA" dirty="0" smtClean="0"/>
              <a:t>Production Plans, Financial Plans, Facilities Plans, Logistics Plans, Marketing Plans, Human Resource Plans </a:t>
            </a:r>
          </a:p>
          <a:p>
            <a:endParaRPr lang="en-CA" dirty="0"/>
          </a:p>
        </p:txBody>
      </p:sp>
      <p:pic>
        <p:nvPicPr>
          <p:cNvPr id="1026" name="Picture 2" descr="http://www.fulton58.org/pages/uploaded_images/Nike-Vapor-Elite-Airlock-Size-9-Football-FT0210_201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857364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Operational Plans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27048"/>
            <a:ext cx="8143932" cy="4572000"/>
          </a:xfrm>
        </p:spPr>
        <p:txBody>
          <a:bodyPr>
            <a:normAutofit/>
          </a:bodyPr>
          <a:lstStyle/>
          <a:p>
            <a:r>
              <a:rPr lang="en-CA" b="1" dirty="0" smtClean="0"/>
              <a:t>Short term plans that support the strategic plan</a:t>
            </a:r>
          </a:p>
          <a:p>
            <a:pPr lvl="1"/>
            <a:r>
              <a:rPr lang="en-CA" b="1" dirty="0" smtClean="0"/>
              <a:t>Policies</a:t>
            </a:r>
            <a:r>
              <a:rPr lang="en-CA" dirty="0" smtClean="0"/>
              <a:t> – A standard plan that communicates broad guidelines for decisions and actions (i.e. Every TBY student must wear a TBY uniform)</a:t>
            </a:r>
          </a:p>
          <a:p>
            <a:pPr lvl="1"/>
            <a:r>
              <a:rPr lang="en-CA" b="1" dirty="0" smtClean="0"/>
              <a:t>Procedures or Rules </a:t>
            </a:r>
            <a:r>
              <a:rPr lang="en-CA" dirty="0" smtClean="0"/>
              <a:t>– The precise actions that are taken in SPECIFIC situations (i.e.  Lockdown procedures)</a:t>
            </a:r>
          </a:p>
          <a:p>
            <a:pPr lvl="1"/>
            <a:r>
              <a:rPr lang="en-CA" b="1" dirty="0" smtClean="0"/>
              <a:t>Budgets – </a:t>
            </a:r>
            <a:r>
              <a:rPr lang="en-CA" dirty="0" smtClean="0"/>
              <a:t>A plan that commits resources ($$$) to projects or activities. Over budget = </a:t>
            </a:r>
            <a:r>
              <a:rPr lang="en-CA" dirty="0" smtClean="0">
                <a:sym typeface="Wingdings" pitchFamily="2" charset="2"/>
              </a:rPr>
              <a:t>, but Under budget = 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Budgets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2696" cy="4572000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>
                <a:sym typeface="Wingdings" pitchFamily="2" charset="2"/>
              </a:rPr>
              <a:t>Financial Budgets: </a:t>
            </a:r>
            <a:r>
              <a:rPr lang="en-CA" dirty="0" smtClean="0">
                <a:sym typeface="Wingdings" pitchFamily="2" charset="2"/>
              </a:rPr>
              <a:t>cash flows and expenditures</a:t>
            </a:r>
          </a:p>
          <a:p>
            <a:r>
              <a:rPr lang="en-CA" b="1" dirty="0" smtClean="0">
                <a:sym typeface="Wingdings" pitchFamily="2" charset="2"/>
              </a:rPr>
              <a:t>Operating Budgets: </a:t>
            </a:r>
            <a:r>
              <a:rPr lang="en-CA" dirty="0" smtClean="0">
                <a:sym typeface="Wingdings" pitchFamily="2" charset="2"/>
              </a:rPr>
              <a:t>How much will be earned vs. how much will be spent</a:t>
            </a:r>
          </a:p>
          <a:p>
            <a:r>
              <a:rPr lang="en-CA" b="1" dirty="0" smtClean="0">
                <a:sym typeface="Wingdings" pitchFamily="2" charset="2"/>
              </a:rPr>
              <a:t>Non-Monetary Budgets:</a:t>
            </a:r>
            <a:r>
              <a:rPr lang="en-CA" dirty="0" smtClean="0">
                <a:sym typeface="Wingdings" pitchFamily="2" charset="2"/>
              </a:rPr>
              <a:t> accounts for labour, equipment and space</a:t>
            </a:r>
          </a:p>
          <a:p>
            <a:r>
              <a:rPr lang="en-CA" b="1" dirty="0" smtClean="0">
                <a:sym typeface="Wingdings" pitchFamily="2" charset="2"/>
              </a:rPr>
              <a:t>Fixed Budget: </a:t>
            </a:r>
            <a:r>
              <a:rPr lang="en-CA" dirty="0" smtClean="0">
                <a:sym typeface="Wingdings" pitchFamily="2" charset="2"/>
              </a:rPr>
              <a:t>Set amount of money for a specific purpose</a:t>
            </a:r>
          </a:p>
          <a:p>
            <a:r>
              <a:rPr lang="en-CA" b="1" dirty="0" smtClean="0">
                <a:sym typeface="Wingdings" pitchFamily="2" charset="2"/>
              </a:rPr>
              <a:t>Flexible Budget: </a:t>
            </a:r>
            <a:r>
              <a:rPr lang="en-CA" dirty="0" smtClean="0">
                <a:sym typeface="Wingdings" pitchFamily="2" charset="2"/>
              </a:rPr>
              <a:t>resources used on variable expenditures</a:t>
            </a:r>
          </a:p>
          <a:p>
            <a:r>
              <a:rPr lang="en-CA" b="1" dirty="0" smtClean="0">
                <a:sym typeface="Wingdings" pitchFamily="2" charset="2"/>
              </a:rPr>
              <a:t>Zero-Based Budgets: </a:t>
            </a:r>
            <a:r>
              <a:rPr lang="en-CA" dirty="0" smtClean="0">
                <a:sym typeface="Wingdings" pitchFamily="2" charset="2"/>
              </a:rPr>
              <a:t>Each budget must start anew without consideration for “rolled-over” resources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Planning Tools and Techniques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Forecasting: </a:t>
            </a:r>
            <a:r>
              <a:rPr lang="en-CA" dirty="0" smtClean="0"/>
              <a:t>The process of predicting what will happen in the future</a:t>
            </a:r>
          </a:p>
          <a:p>
            <a:pPr lvl="1"/>
            <a:r>
              <a:rPr lang="en-CA" dirty="0" smtClean="0"/>
              <a:t>Very unpredictable – they are planning aids,</a:t>
            </a:r>
            <a:r>
              <a:rPr lang="en-CA" b="1" dirty="0" smtClean="0"/>
              <a:t> NOT </a:t>
            </a:r>
            <a:r>
              <a:rPr lang="en-CA" dirty="0" smtClean="0"/>
              <a:t>substitutes!</a:t>
            </a:r>
          </a:p>
          <a:p>
            <a:pPr lvl="1"/>
            <a:r>
              <a:rPr lang="en-CA" dirty="0" smtClean="0"/>
              <a:t>Elvis Presley – Human judgement can be wrong</a:t>
            </a:r>
          </a:p>
        </p:txBody>
      </p:sp>
      <p:pic>
        <p:nvPicPr>
          <p:cNvPr id="18434" name="Picture 2" descr="http://njbmagazine.com/wp-content/uploads/2014/11/MAG-EcoForeca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381398"/>
            <a:ext cx="614362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Tools and Techniques </a:t>
            </a:r>
            <a:endParaRPr lang="en-CA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Contingency Planning: </a:t>
            </a:r>
            <a:r>
              <a:rPr lang="en-CA" dirty="0" smtClean="0"/>
              <a:t>Identifies alternative courses of action to take </a:t>
            </a:r>
            <a:r>
              <a:rPr lang="en-CA" b="1" dirty="0" smtClean="0"/>
              <a:t>when things go wrong</a:t>
            </a:r>
          </a:p>
          <a:p>
            <a:r>
              <a:rPr lang="en-CA" dirty="0" smtClean="0"/>
              <a:t>Not always effective when situation is unstable, but better than not having a contingency plan</a:t>
            </a:r>
          </a:p>
          <a:p>
            <a:pPr lvl="1"/>
            <a:r>
              <a:rPr lang="en-CA" dirty="0" smtClean="0"/>
              <a:t>2010 Vancouver Winter Olympic on Cypress Mountain</a:t>
            </a:r>
          </a:p>
          <a:p>
            <a:pPr lvl="1"/>
            <a:r>
              <a:rPr lang="en-CA" dirty="0" smtClean="0"/>
              <a:t>Coke and Pepsi vs. Iraq (Mecca and </a:t>
            </a:r>
            <a:r>
              <a:rPr lang="en-CA" dirty="0" err="1" smtClean="0"/>
              <a:t>Qibla</a:t>
            </a:r>
            <a:r>
              <a:rPr lang="en-CA" dirty="0" smtClean="0"/>
              <a:t> Cola)</a:t>
            </a:r>
          </a:p>
          <a:p>
            <a:endParaRPr lang="en-CA" dirty="0"/>
          </a:p>
        </p:txBody>
      </p:sp>
      <p:pic>
        <p:nvPicPr>
          <p:cNvPr id="17410" name="Picture 2" descr="http://i.cbc.ca/1.1376434.1378964926!/httpImage/image.jpg_gen/derivatives/16x9_620/hi-852-snowmaking2-8c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66750"/>
            <a:ext cx="4071966" cy="2214578"/>
          </a:xfrm>
          <a:prstGeom prst="rect">
            <a:avLst/>
          </a:prstGeom>
          <a:noFill/>
        </p:spPr>
      </p:pic>
      <p:pic>
        <p:nvPicPr>
          <p:cNvPr id="17418" name="Picture 10" descr="https://upload.wikimedia.org/wikipedia/en/thumb/5/58/Pepsi_logo.svg/1280px-Pepsi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5072074"/>
            <a:ext cx="2331635" cy="1643074"/>
          </a:xfrm>
          <a:prstGeom prst="rect">
            <a:avLst/>
          </a:prstGeom>
          <a:noFill/>
        </p:spPr>
      </p:pic>
      <p:pic>
        <p:nvPicPr>
          <p:cNvPr id="17420" name="Picture 12" descr="http://greedtoread.com/wp-content/uploads/2015/08/coca_co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09167" y="4214818"/>
            <a:ext cx="2334535" cy="1554134"/>
          </a:xfrm>
          <a:prstGeom prst="rect">
            <a:avLst/>
          </a:prstGeom>
          <a:noFill/>
        </p:spPr>
      </p:pic>
      <p:pic>
        <p:nvPicPr>
          <p:cNvPr id="10" name="Picture 6" descr="https://upload.wikimedia.org/wikipedia/en/2/2f/MeccaCola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149080"/>
            <a:ext cx="3143272" cy="2232248"/>
          </a:xfrm>
          <a:prstGeom prst="rect">
            <a:avLst/>
          </a:prstGeom>
          <a:noFill/>
        </p:spPr>
      </p:pic>
      <p:pic>
        <p:nvPicPr>
          <p:cNvPr id="11" name="Picture 4" descr="https://upload.wikimedia.org/wikipedia/en/1/18/QiblaCola.logo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3" y="4149080"/>
            <a:ext cx="2357454" cy="2592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808</TotalTime>
  <Words>1100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Planning</vt:lpstr>
      <vt:lpstr>The Planning Process</vt:lpstr>
      <vt:lpstr>Types of Planning</vt:lpstr>
      <vt:lpstr>Types of Planning</vt:lpstr>
      <vt:lpstr>Strategic, Tactical and Operational Plans</vt:lpstr>
      <vt:lpstr>Operational Plans</vt:lpstr>
      <vt:lpstr>Types of Budgets</vt:lpstr>
      <vt:lpstr>Planning Tools and Techniques</vt:lpstr>
      <vt:lpstr>Tools and Techniques </vt:lpstr>
      <vt:lpstr>Tools and Techniques</vt:lpstr>
      <vt:lpstr>Tools and Techniques</vt:lpstr>
      <vt:lpstr>Tools and Techniques</vt:lpstr>
      <vt:lpstr>Implementing Plans to Achieve Results</vt:lpstr>
      <vt:lpstr>Goal Setting: SMART Goals</vt:lpstr>
      <vt:lpstr>SMART Goals</vt:lpstr>
      <vt:lpstr>Goal Alignment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</dc:title>
  <dc:creator>Eric</dc:creator>
  <cp:lastModifiedBy>Eric</cp:lastModifiedBy>
  <cp:revision>9</cp:revision>
  <dcterms:created xsi:type="dcterms:W3CDTF">2015-12-29T02:23:16Z</dcterms:created>
  <dcterms:modified xsi:type="dcterms:W3CDTF">2016-02-24T22:57:42Z</dcterms:modified>
</cp:coreProperties>
</file>