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notesMasterIdLst>
    <p:notesMasterId r:id="rId15"/>
  </p:notes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6" r:id="rId11"/>
    <p:sldId id="265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40" autoAdjust="0"/>
    <p:restoredTop sz="94737" autoAdjust="0"/>
  </p:normalViewPr>
  <p:slideViewPr>
    <p:cSldViewPr>
      <p:cViewPr varScale="1">
        <p:scale>
          <a:sx n="69" d="100"/>
          <a:sy n="69" d="100"/>
        </p:scale>
        <p:origin x="-14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FDF5F7-8F34-42EE-AA35-553081BB9E60}" type="datetimeFigureOut">
              <a:rPr lang="en-US"/>
              <a:pPr/>
              <a:t>10/18/2015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33E8B7-3373-4512-A060-F7ECDA0670D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381899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33E8B7-3373-4512-A060-F7ECDA0670D6}" type="slidenum">
              <a:rPr lang="en-US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4239548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33E8B7-3373-4512-A060-F7ECDA0670D6}" type="slidenum">
              <a:rPr lang="en-US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580433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33E8B7-3373-4512-A060-F7ECDA0670D6}" type="slidenum">
              <a:rPr lang="en-US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688032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33E8B7-3373-4512-A060-F7ECDA0670D6}" type="slidenum">
              <a:rPr lang="en-US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272849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33E8B7-3373-4512-A060-F7ECDA0670D6}" type="slidenum">
              <a:rPr lang="en-US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734701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33E8B7-3373-4512-A060-F7ECDA0670D6}" type="slidenum">
              <a:rPr lang="en-US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610638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33E8B7-3373-4512-A060-F7ECDA0670D6}" type="slidenum">
              <a:rPr lang="en-US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182806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33E8B7-3373-4512-A060-F7ECDA0670D6}" type="slidenum">
              <a:rPr lang="en-US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6608235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33E8B7-3373-4512-A060-F7ECDA0670D6}" type="slidenum">
              <a:rPr lang="en-US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817610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33E8B7-3373-4512-A060-F7ECDA0670D6}" type="slidenum">
              <a:rPr lang="en-US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727739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41C39C72-C6B7-40B0-900D-6311189C713E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3319" name="AutoShape 7"/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G0" fmla="+- 618 0 0"/>
            </a:gdLst>
            <a:ahLst/>
            <a:cxnLst>
              <a:cxn ang="0">
                <a:pos x="0" y="0"/>
              </a:cxn>
              <a:cxn ang="0">
                <a:pos x="618" y="0"/>
              </a:cxn>
              <a:cxn ang="0">
                <a:pos x="618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 eaLnBrk="1" hangingPunct="1"/>
            <a:endParaRPr lang="en-US" sz="240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0FD011-D1C8-4104-B9F6-7703DE703A0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8B7141-7C49-424F-8739-14A0862FCBC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BC7D23-F859-44E7-8393-A912BCFDB38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E02590-A00E-4FDE-91CF-E3B469B80F7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24626D-5E68-43B3-AABE-DDB8F48DC20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10B3E6-9ED3-4E5C-9209-B311E4729F9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00AF28-E703-4663-927E-F3CD6646C76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ABE426-8BF8-4ED5-8990-15073FF3CF2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8ADD3F-B7D0-443F-9794-F4EDE4B3C83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6CCD5F-3BBA-488E-A856-D7DFDB5787B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295" name="AutoShape 7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G0" fmla="+- 585 0 0"/>
            </a:gdLst>
            <a:ahLst/>
            <a:cxnLst>
              <a:cxn ang="0">
                <a:pos x="0" y="0"/>
              </a:cxn>
              <a:cxn ang="0">
                <a:pos x="585" y="0"/>
              </a:cxn>
              <a:cxn ang="0">
                <a:pos x="585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 eaLnBrk="1" hangingPunct="1"/>
            <a:endParaRPr lang="en-US" sz="2400">
              <a:latin typeface="Times New Roman" pitchFamily="18" charset="0"/>
            </a:endParaRPr>
          </a:p>
        </p:txBody>
      </p:sp>
      <p:sp>
        <p:nvSpPr>
          <p:cNvPr id="12296" name="Line 8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297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12298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12299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B6175E55-BDD4-44CE-AB0B-1D580FC38CE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9pPr>
    </p:titleStyle>
    <p:bodyStyle>
      <a:lvl1pPr marL="469900" indent="-4699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304925" indent="-395288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2300">
          <a:solidFill>
            <a:schemeClr val="tx1"/>
          </a:solidFill>
          <a:latin typeface="+mn-lt"/>
        </a:defRPr>
      </a:lvl3pPr>
      <a:lvl4pPr marL="1693863" indent="-3873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939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511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0083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655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9227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pjiq-ObPhF0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r"/>
            <a:r>
              <a:rPr lang="en-CA" dirty="0" smtClean="0"/>
              <a:t>Unit 1: Foundations of Management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5576" y="3429000"/>
            <a:ext cx="8064896" cy="1600200"/>
          </a:xfrm>
        </p:spPr>
        <p:txBody>
          <a:bodyPr/>
          <a:lstStyle/>
          <a:p>
            <a:r>
              <a:rPr lang="en-CA" b="1" dirty="0" smtClean="0"/>
              <a:t>Chapter 1: Management Fundamentals</a:t>
            </a:r>
            <a:endParaRPr lang="en-US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Ethics Vocabulary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772816"/>
            <a:ext cx="8001000" cy="4267200"/>
          </a:xfrm>
        </p:spPr>
        <p:txBody>
          <a:bodyPr/>
          <a:lstStyle/>
          <a:p>
            <a:r>
              <a:rPr lang="en-CA" b="1" dirty="0" smtClean="0"/>
              <a:t>Ethics: </a:t>
            </a:r>
            <a:r>
              <a:rPr lang="en-CA" dirty="0" smtClean="0"/>
              <a:t>A set moral standards of what is “good” and “right” in the conduct of a person 				 or group. </a:t>
            </a:r>
            <a:endParaRPr lang="en-US" b="1" dirty="0"/>
          </a:p>
        </p:txBody>
      </p:sp>
      <p:pic>
        <p:nvPicPr>
          <p:cNvPr id="50178" name="Picture 2" descr="http://www.thestudio.com/patches/wp-content/uploads/sites/4/2015/05/Ethics-Imag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38936" y="2852936"/>
            <a:ext cx="4005064" cy="40050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Ethics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752600"/>
            <a:ext cx="8748464" cy="4267200"/>
          </a:xfrm>
        </p:spPr>
        <p:txBody>
          <a:bodyPr/>
          <a:lstStyle/>
          <a:p>
            <a:r>
              <a:rPr lang="en-CA" dirty="0" smtClean="0"/>
              <a:t>Enron </a:t>
            </a:r>
          </a:p>
          <a:p>
            <a:r>
              <a:rPr lang="en-CA" dirty="0" smtClean="0"/>
              <a:t>Unilever</a:t>
            </a:r>
          </a:p>
          <a:p>
            <a:r>
              <a:rPr lang="en-CA" dirty="0" smtClean="0"/>
              <a:t>Herb Baum (CEO of Dial) – Income swap!</a:t>
            </a:r>
          </a:p>
          <a:p>
            <a:r>
              <a:rPr lang="en-CA" dirty="0" smtClean="0"/>
              <a:t>Reuben Mark (CEO of Colgate) – Return of classified information</a:t>
            </a:r>
          </a:p>
          <a:p>
            <a:r>
              <a:rPr lang="en-CA" dirty="0" smtClean="0"/>
              <a:t>Environment, sustainability, protection of consumers through product safety and fair practices, human rights ...  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Careers Vocabulary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752600"/>
            <a:ext cx="8208912" cy="4267200"/>
          </a:xfrm>
        </p:spPr>
        <p:txBody>
          <a:bodyPr/>
          <a:lstStyle/>
          <a:p>
            <a:r>
              <a:rPr lang="en-CA" sz="2400" b="1" dirty="0" smtClean="0"/>
              <a:t>Full Time Core Workers:</a:t>
            </a:r>
            <a:r>
              <a:rPr lang="en-CA" sz="2400" dirty="0" smtClean="0"/>
              <a:t> pursue traditional career paths, can advance in an organization and may be employed for a long time.</a:t>
            </a:r>
            <a:endParaRPr lang="en-CA" sz="2400" b="1" dirty="0" smtClean="0"/>
          </a:p>
          <a:p>
            <a:r>
              <a:rPr lang="en-CA" sz="2400" b="1" dirty="0" smtClean="0"/>
              <a:t>Independent Contractors: </a:t>
            </a:r>
            <a:r>
              <a:rPr lang="en-CA" sz="2400" dirty="0" smtClean="0"/>
              <a:t>perform specific tasks and are compensated on a fee-for-service basis. May be employed by more than one employer.</a:t>
            </a:r>
          </a:p>
          <a:p>
            <a:r>
              <a:rPr lang="en-CA" sz="2400" b="1" dirty="0" smtClean="0"/>
              <a:t>Part-time workers: </a:t>
            </a:r>
            <a:r>
              <a:rPr lang="en-CA" sz="2400" dirty="0" smtClean="0"/>
              <a:t>hired only as needed and for as long as needed.</a:t>
            </a:r>
          </a:p>
          <a:p>
            <a:r>
              <a:rPr lang="en-CA" sz="2400" b="1" dirty="0" smtClean="0"/>
              <a:t>Portfolio workers: </a:t>
            </a:r>
            <a:r>
              <a:rPr lang="en-CA" sz="2400" dirty="0" smtClean="0"/>
              <a:t>has up-to-date skills that allow for job and career mobility.</a:t>
            </a:r>
            <a:endParaRPr lang="en-US" sz="2400" b="1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Careers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The Shamrock Organization (Charles Hardy)</a:t>
            </a:r>
          </a:p>
          <a:p>
            <a:r>
              <a:rPr lang="en-CA" dirty="0" smtClean="0"/>
              <a:t>Mobility between types of careers</a:t>
            </a:r>
          </a:p>
          <a:p>
            <a:pPr lvl="1"/>
            <a:r>
              <a:rPr lang="en-CA" dirty="0" smtClean="0"/>
              <a:t>When would each “leaf” be most fitting in one’s life?</a:t>
            </a:r>
          </a:p>
          <a:p>
            <a:r>
              <a:rPr lang="en-CA" dirty="0" smtClean="0"/>
              <a:t>Upgrading skills, education, and qualifications in order to </a:t>
            </a:r>
            <a:r>
              <a:rPr lang="en-CA" dirty="0" err="1" smtClean="0"/>
              <a:t>mobilze</a:t>
            </a:r>
            <a:r>
              <a:rPr lang="en-CA" dirty="0" smtClean="0"/>
              <a:t>.</a:t>
            </a:r>
          </a:p>
          <a:p>
            <a:pPr lvl="1"/>
            <a:endParaRPr lang="en-CA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Talent Vocabulary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752600"/>
            <a:ext cx="8640960" cy="4267200"/>
          </a:xfrm>
        </p:spPr>
        <p:txBody>
          <a:bodyPr/>
          <a:lstStyle/>
          <a:p>
            <a:r>
              <a:rPr lang="en-CA" sz="2600" b="1" dirty="0" smtClean="0"/>
              <a:t>Intellectual Capital:</a:t>
            </a:r>
            <a:r>
              <a:rPr lang="en-CA" sz="2600" dirty="0" smtClean="0"/>
              <a:t> is the collective brainpower or shared knowledge of a workforce.</a:t>
            </a:r>
          </a:p>
          <a:p>
            <a:pPr>
              <a:buNone/>
            </a:pPr>
            <a:r>
              <a:rPr lang="en-CA" sz="2600" dirty="0" smtClean="0"/>
              <a:t>Intellectual Capital=Competency </a:t>
            </a:r>
            <a:r>
              <a:rPr lang="en-CA" sz="2600" b="1" dirty="0" smtClean="0"/>
              <a:t>X </a:t>
            </a:r>
            <a:r>
              <a:rPr lang="en-CA" sz="2600" dirty="0" smtClean="0"/>
              <a:t>Commitment </a:t>
            </a:r>
          </a:p>
          <a:p>
            <a:r>
              <a:rPr lang="en-CA" sz="2600" b="1" dirty="0" smtClean="0"/>
              <a:t>Knowledge Workers: </a:t>
            </a:r>
            <a:r>
              <a:rPr lang="en-CA" sz="2600" dirty="0" smtClean="0"/>
              <a:t>are those employees whose minds are critical assets to their employers. </a:t>
            </a:r>
          </a:p>
        </p:txBody>
      </p:sp>
      <p:pic>
        <p:nvPicPr>
          <p:cNvPr id="34820" name="Picture 4" descr="http://www.shorewoodmoodle.org/pluginfile.php/10065/course/overviewfiles/Brain%20Power%20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43808" y="4478260"/>
            <a:ext cx="3240359" cy="2191100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Talent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sz="2500" dirty="0" smtClean="0"/>
              <a:t>Companies must recognize the gifts, talents, and abilities of their workers and must utilize their skilled workers effectively!</a:t>
            </a:r>
          </a:p>
          <a:p>
            <a:r>
              <a:rPr lang="en-CA" sz="2500" dirty="0" smtClean="0"/>
              <a:t>The ultimate foundation of a company’s success is in their employees and their talents. </a:t>
            </a:r>
          </a:p>
          <a:p>
            <a:r>
              <a:rPr lang="en-CA" sz="2500" dirty="0" smtClean="0"/>
              <a:t>There is great value in developing employees skills, talents, and abilities, as it is an investment in the company’s future too.</a:t>
            </a:r>
            <a:endParaRPr lang="en-US" sz="25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Diversity Vocabulary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700808"/>
            <a:ext cx="8577262" cy="4267200"/>
          </a:xfrm>
        </p:spPr>
        <p:txBody>
          <a:bodyPr/>
          <a:lstStyle/>
          <a:p>
            <a:r>
              <a:rPr lang="en-CA" sz="2800" b="1" dirty="0" smtClean="0"/>
              <a:t>Workforce Diversity: </a:t>
            </a:r>
            <a:r>
              <a:rPr lang="en-CA" sz="2800" dirty="0" smtClean="0"/>
              <a:t>describes differences among workers in gender, race, age, religion, sexual orientation, and able-</a:t>
            </a:r>
            <a:r>
              <a:rPr lang="en-CA" sz="2800" dirty="0" err="1" smtClean="0"/>
              <a:t>bodiedness</a:t>
            </a:r>
            <a:r>
              <a:rPr lang="en-CA" sz="2800" dirty="0" smtClean="0"/>
              <a:t>.</a:t>
            </a:r>
          </a:p>
          <a:p>
            <a:r>
              <a:rPr lang="en-CA" sz="2800" b="1" dirty="0" smtClean="0"/>
              <a:t>Prejudice: </a:t>
            </a:r>
            <a:r>
              <a:rPr lang="en-CA" sz="2800" dirty="0" smtClean="0"/>
              <a:t>is the display of negative, irrational </a:t>
            </a:r>
            <a:r>
              <a:rPr lang="en-CA" sz="2800" b="1" u="sng" dirty="0" smtClean="0"/>
              <a:t>attitudes</a:t>
            </a:r>
            <a:r>
              <a:rPr lang="en-CA" sz="2800" b="1" dirty="0" smtClean="0"/>
              <a:t> </a:t>
            </a:r>
            <a:r>
              <a:rPr lang="en-CA" sz="2800" dirty="0" smtClean="0"/>
              <a:t>toward members of diverse populations. </a:t>
            </a:r>
          </a:p>
          <a:p>
            <a:r>
              <a:rPr lang="en-CA" sz="2800" b="1" dirty="0" smtClean="0"/>
              <a:t>Discrimination: </a:t>
            </a:r>
            <a:r>
              <a:rPr lang="en-CA" sz="2800" b="1" u="sng" dirty="0" smtClean="0"/>
              <a:t>actively</a:t>
            </a:r>
            <a:r>
              <a:rPr lang="en-CA" sz="2800" dirty="0" smtClean="0"/>
              <a:t> denies </a:t>
            </a:r>
            <a:r>
              <a:rPr lang="en-CA" sz="2800" dirty="0" err="1" smtClean="0"/>
              <a:t>memebrs</a:t>
            </a:r>
            <a:r>
              <a:rPr lang="en-CA" sz="2800" dirty="0" smtClean="0"/>
              <a:t> of society the full benefits of organizational membership. </a:t>
            </a:r>
            <a:endParaRPr lang="en-US" sz="28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Diversity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The composition of a company in terms of gender, race, age, ethnicity, religion sexual orientation, and able-</a:t>
            </a:r>
            <a:r>
              <a:rPr lang="en-CA" dirty="0" err="1" smtClean="0"/>
              <a:t>bodiedness</a:t>
            </a:r>
            <a:r>
              <a:rPr lang="en-CA" dirty="0" smtClean="0"/>
              <a:t>.</a:t>
            </a:r>
          </a:p>
          <a:p>
            <a:r>
              <a:rPr lang="en-CA" dirty="0" smtClean="0"/>
              <a:t>Very hot topic </a:t>
            </a:r>
            <a:endParaRPr lang="en-CA" dirty="0"/>
          </a:p>
          <a:p>
            <a:r>
              <a:rPr lang="en-CA" dirty="0" smtClean="0"/>
              <a:t>Issue of </a:t>
            </a:r>
            <a:r>
              <a:rPr lang="en-CA" b="1" dirty="0" smtClean="0"/>
              <a:t>“making their numbers”</a:t>
            </a:r>
          </a:p>
          <a:p>
            <a:r>
              <a:rPr lang="en-CA" dirty="0" smtClean="0"/>
              <a:t>Diversity could bring a lot of gains to a company. </a:t>
            </a:r>
            <a:r>
              <a:rPr lang="en-CA" b="1" dirty="0" smtClean="0"/>
              <a:t>How?</a:t>
            </a:r>
            <a:endParaRPr lang="en-US" dirty="0" smtClean="0"/>
          </a:p>
        </p:txBody>
      </p:sp>
      <p:pic>
        <p:nvPicPr>
          <p:cNvPr id="32770" name="Picture 2" descr="http://images.clipartpanda.com/diversity-clipart-diversity2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59833" y="260648"/>
            <a:ext cx="5616624" cy="140171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Diversity Vocabulary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772816"/>
            <a:ext cx="8001000" cy="4267200"/>
          </a:xfrm>
        </p:spPr>
        <p:txBody>
          <a:bodyPr/>
          <a:lstStyle/>
          <a:p>
            <a:r>
              <a:rPr lang="en-CA" b="1" dirty="0" smtClean="0"/>
              <a:t>The Glass Ceiling Effect:</a:t>
            </a:r>
            <a:r>
              <a:rPr lang="en-CA" dirty="0" smtClean="0"/>
              <a:t> an invisible barrier limiting career advancements of women and minorities</a:t>
            </a:r>
          </a:p>
          <a:p>
            <a:r>
              <a:rPr lang="en-CA" b="1" dirty="0" smtClean="0"/>
              <a:t>Sticky Floor:</a:t>
            </a:r>
            <a:r>
              <a:rPr lang="en-CA" dirty="0" smtClean="0"/>
              <a:t> Keeping </a:t>
            </a:r>
            <a:r>
              <a:rPr lang="en-US" dirty="0" smtClean="0"/>
              <a:t>women and minorities stuck at the bottom of the economic </a:t>
            </a:r>
            <a:r>
              <a:rPr lang="en-US" dirty="0" smtClean="0"/>
              <a:t>pyramid</a:t>
            </a:r>
          </a:p>
          <a:p>
            <a:endParaRPr lang="en-US" dirty="0" smtClean="0"/>
          </a:p>
          <a:p>
            <a:endParaRPr lang="en-CA" dirty="0" smtClean="0"/>
          </a:p>
        </p:txBody>
      </p:sp>
      <p:pic>
        <p:nvPicPr>
          <p:cNvPr id="47106" name="Picture 2" descr="http://study.com/cimages/multimages/16/gceiling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04248" y="963165"/>
            <a:ext cx="2238375" cy="26098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Globalization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sz="2600" b="1" dirty="0" smtClean="0"/>
              <a:t>Globalization: </a:t>
            </a:r>
            <a:r>
              <a:rPr lang="en-CA" sz="2600" dirty="0" smtClean="0"/>
              <a:t>is the worldwide interdependence of resource flows, product markets, and business competition.</a:t>
            </a:r>
          </a:p>
          <a:p>
            <a:r>
              <a:rPr lang="en-CA" sz="2600" b="1" dirty="0" smtClean="0"/>
              <a:t>Impacts:</a:t>
            </a:r>
            <a:r>
              <a:rPr lang="en-CA" sz="2600" dirty="0" smtClean="0"/>
              <a:t> availability of products, types of products, product price, employment opportunities, income, environmental policies, business competition.</a:t>
            </a:r>
          </a:p>
          <a:p>
            <a:r>
              <a:rPr lang="en-CA" sz="2600" dirty="0" smtClean="0"/>
              <a:t>Opportunities and </a:t>
            </a:r>
            <a:r>
              <a:rPr lang="en-CA" sz="2600" dirty="0" smtClean="0"/>
              <a:t>Challenges</a:t>
            </a:r>
          </a:p>
          <a:p>
            <a:r>
              <a:rPr lang="en-US" sz="2600" dirty="0" smtClean="0">
                <a:hlinkClick r:id="rId3"/>
              </a:rPr>
              <a:t>https://</a:t>
            </a:r>
            <a:r>
              <a:rPr lang="en-US" sz="2600" dirty="0" smtClean="0">
                <a:hlinkClick r:id="rId3"/>
              </a:rPr>
              <a:t>www.youtube.com/watch?v=pjiq-ObPhF0</a:t>
            </a:r>
            <a:endParaRPr lang="en-US" sz="2600" dirty="0" smtClean="0"/>
          </a:p>
          <a:p>
            <a:endParaRPr lang="en-US" sz="26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9154" name="Object 2"/>
          <p:cNvGraphicFramePr>
            <a:graphicFrameLocks noChangeAspect="1"/>
          </p:cNvGraphicFramePr>
          <p:nvPr/>
        </p:nvGraphicFramePr>
        <p:xfrm>
          <a:off x="0" y="0"/>
          <a:ext cx="9144000" cy="6858000"/>
        </p:xfrm>
        <a:graphic>
          <a:graphicData uri="http://schemas.openxmlformats.org/presentationml/2006/ole">
            <p:oleObj spid="_x0000_s49158" name="Slide" r:id="rId4" imgW="4533840" imgH="3390840" progId="PowerPoint.Slide.8">
              <p:embed/>
            </p:oleObj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Technology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6738" y="1752600"/>
            <a:ext cx="8037710" cy="4267200"/>
          </a:xfrm>
        </p:spPr>
        <p:txBody>
          <a:bodyPr/>
          <a:lstStyle/>
          <a:p>
            <a:r>
              <a:rPr lang="en-CA" dirty="0" smtClean="0"/>
              <a:t>Major player in the Globalization of resources, services, and employment.</a:t>
            </a:r>
          </a:p>
          <a:p>
            <a:r>
              <a:rPr lang="en-CA" dirty="0" smtClean="0"/>
              <a:t>Communication: (email, text, phone calls, cell phones, blogs, social media, Skype, BBM)</a:t>
            </a:r>
          </a:p>
          <a:p>
            <a:r>
              <a:rPr lang="en-CA" dirty="0" smtClean="0"/>
              <a:t>Advancements/Efficiencies: Barcodes, self-checkouts, gift cards, apps etc.</a:t>
            </a:r>
          </a:p>
          <a:p>
            <a:r>
              <a:rPr lang="en-CA" dirty="0" smtClean="0"/>
              <a:t>Opportunities and Challenges?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ofile design template">
  <a:themeElements>
    <a:clrScheme name="Office Theme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Office Them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Office Theme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Profile design template</Template>
  <TotalTime>28801</TotalTime>
  <Words>533</Words>
  <Application>Microsoft Office PowerPoint</Application>
  <PresentationFormat>On-screen Show (4:3)</PresentationFormat>
  <Paragraphs>60</Paragraphs>
  <Slides>13</Slides>
  <Notes>10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Profile design template</vt:lpstr>
      <vt:lpstr>Slide</vt:lpstr>
      <vt:lpstr>Unit 1: Foundations of Management</vt:lpstr>
      <vt:lpstr>Talent Vocabulary </vt:lpstr>
      <vt:lpstr>Talent</vt:lpstr>
      <vt:lpstr>Diversity Vocabulary</vt:lpstr>
      <vt:lpstr>Diversity</vt:lpstr>
      <vt:lpstr>Diversity Vocabulary </vt:lpstr>
      <vt:lpstr>Globalization</vt:lpstr>
      <vt:lpstr>Slide 8</vt:lpstr>
      <vt:lpstr>Technology</vt:lpstr>
      <vt:lpstr>Ethics Vocabulary</vt:lpstr>
      <vt:lpstr>Ethics</vt:lpstr>
      <vt:lpstr>Careers Vocabulary </vt:lpstr>
      <vt:lpstr>Careers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1: Foundations of Management</dc:title>
  <dc:creator>sherry benshabat</dc:creator>
  <cp:lastModifiedBy>Eric</cp:lastModifiedBy>
  <cp:revision>67</cp:revision>
  <cp:lastPrinted>1601-01-01T00:00:00Z</cp:lastPrinted>
  <dcterms:created xsi:type="dcterms:W3CDTF">2015-09-19T03:29:28Z</dcterms:created>
  <dcterms:modified xsi:type="dcterms:W3CDTF">2015-10-18T19:42:16Z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TC102037851033</vt:lpwstr>
  </property>
</Properties>
</file>